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lvl1pPr>
      <a:defRPr>
        <a:latin typeface="Book Antiqua"/>
        <a:ea typeface="Book Antiqua"/>
        <a:cs typeface="Book Antiqua"/>
        <a:sym typeface="Book Antiqua"/>
      </a:defRPr>
    </a:lvl1pPr>
    <a:lvl2pPr indent="457200">
      <a:defRPr>
        <a:latin typeface="Book Antiqua"/>
        <a:ea typeface="Book Antiqua"/>
        <a:cs typeface="Book Antiqua"/>
        <a:sym typeface="Book Antiqua"/>
      </a:defRPr>
    </a:lvl2pPr>
    <a:lvl3pPr indent="914400">
      <a:defRPr>
        <a:latin typeface="Book Antiqua"/>
        <a:ea typeface="Book Antiqua"/>
        <a:cs typeface="Book Antiqua"/>
        <a:sym typeface="Book Antiqua"/>
      </a:defRPr>
    </a:lvl3pPr>
    <a:lvl4pPr indent="1371600">
      <a:defRPr>
        <a:latin typeface="Book Antiqua"/>
        <a:ea typeface="Book Antiqua"/>
        <a:cs typeface="Book Antiqua"/>
        <a:sym typeface="Book Antiqua"/>
      </a:defRPr>
    </a:lvl4pPr>
    <a:lvl5pPr indent="1828800">
      <a:defRPr>
        <a:latin typeface="Book Antiqua"/>
        <a:ea typeface="Book Antiqua"/>
        <a:cs typeface="Book Antiqua"/>
        <a:sym typeface="Book Antiqua"/>
      </a:defRPr>
    </a:lvl5pPr>
    <a:lvl6pPr indent="2286000">
      <a:defRPr>
        <a:latin typeface="Book Antiqua"/>
        <a:ea typeface="Book Antiqua"/>
        <a:cs typeface="Book Antiqua"/>
        <a:sym typeface="Book Antiqua"/>
      </a:defRPr>
    </a:lvl6pPr>
    <a:lvl7pPr indent="2743200">
      <a:defRPr>
        <a:latin typeface="Book Antiqua"/>
        <a:ea typeface="Book Antiqua"/>
        <a:cs typeface="Book Antiqua"/>
        <a:sym typeface="Book Antiqua"/>
      </a:defRPr>
    </a:lvl7pPr>
    <a:lvl8pPr indent="3200400">
      <a:defRPr>
        <a:latin typeface="Book Antiqua"/>
        <a:ea typeface="Book Antiqua"/>
        <a:cs typeface="Book Antiqua"/>
        <a:sym typeface="Book Antiqua"/>
      </a:defRPr>
    </a:lvl8pPr>
    <a:lvl9pPr indent="3657600">
      <a:defRPr>
        <a:latin typeface="Book Antiqua"/>
        <a:ea typeface="Book Antiqua"/>
        <a:cs typeface="Book Antiqua"/>
        <a:sym typeface="Book Antiqu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9CCCB"/>
          </a:solidFill>
        </a:fill>
      </a:tcStyle>
    </a:wholeTbl>
    <a:band2H>
      <a:tcTxStyle/>
      <a:tcStyle>
        <a:tcBdr/>
        <a:fill>
          <a:solidFill>
            <a:srgbClr val="EDE7E7"/>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3624"/>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3624"/>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3624"/>
          </a:solidFill>
        </a:fill>
      </a:tcStyle>
    </a:firstRow>
  </a:tblStyle>
  <a:tblStyle styleId="{C7B018BB-80A7-4F77-B60F-C8B233D01FF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EE8CD"/>
          </a:solidFill>
        </a:fill>
      </a:tcStyle>
    </a:wholeTbl>
    <a:band2H>
      <a:tcTxStyle/>
      <a:tcStyle>
        <a:tcBdr/>
        <a:fill>
          <a:solidFill>
            <a:srgbClr val="F6F4E8"/>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BE40"/>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BE40"/>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BE40"/>
          </a:solidFill>
        </a:fill>
      </a:tcStyle>
    </a:firstRow>
  </a:tblStyle>
  <a:tblStyle styleId="{EEE7283C-3CF3-47DC-8721-378D4A62B22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E5DC"/>
          </a:solidFill>
        </a:fill>
      </a:tcStyle>
    </a:wholeTbl>
    <a:band2H>
      <a:tcTxStyle/>
      <a:tcStyle>
        <a:tcBdr/>
        <a:fill>
          <a:solidFill>
            <a:srgbClr val="F1F3EE"/>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B795"/>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B795"/>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B795"/>
          </a:solidFill>
        </a:fill>
      </a:tcStyle>
    </a:firstRow>
  </a:tblStyle>
  <a:tblStyle styleId="{CF821DB8-F4EB-4A41-A1BA-3FCAFE7338EE}" styleName="">
    <a:tblBg/>
    <a:wholeTbl>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73624"/>
          </a:solidFill>
        </a:fill>
      </a:tcStyle>
    </a:firstCol>
    <a:lastRow>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873624"/>
          </a:solidFill>
        </a:fill>
      </a:tcStyle>
    </a:firstRow>
  </a:tblStyle>
  <a:tblStyle styleId="{33BA23B1-9221-436E-865A-0063620EA4FD}"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Book Antiqua Bold"/>
          <a:ea typeface="Book Antiqua Bold"/>
          <a:cs typeface="Book Antiqua Bol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Book Antiqua Bold"/>
          <a:ea typeface="Book Antiqua Bold"/>
          <a:cs typeface="Book Antiqua Bol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Book Antiqua Bold"/>
          <a:ea typeface="Book Antiqua Bold"/>
          <a:cs typeface="Book Antiqua Bold"/>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Book Antiqua Bold"/>
          <a:ea typeface="Book Antiqua Bold"/>
          <a:cs typeface="Book Antiqua Bol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1" name="Shape 7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205827047"/>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a:defRPr>
    </a:lvl1pPr>
    <a:lvl2pPr indent="228600" defTabSz="457200">
      <a:lnSpc>
        <a:spcPct val="125000"/>
      </a:lnSpc>
      <a:defRPr sz="2400">
        <a:latin typeface="+mn-lt"/>
        <a:ea typeface="+mn-ea"/>
        <a:cs typeface="+mn-cs"/>
        <a:sym typeface="Avenir"/>
      </a:defRPr>
    </a:lvl2pPr>
    <a:lvl3pPr indent="457200" defTabSz="457200">
      <a:lnSpc>
        <a:spcPct val="125000"/>
      </a:lnSpc>
      <a:defRPr sz="2400">
        <a:latin typeface="+mn-lt"/>
        <a:ea typeface="+mn-ea"/>
        <a:cs typeface="+mn-cs"/>
        <a:sym typeface="Avenir"/>
      </a:defRPr>
    </a:lvl3pPr>
    <a:lvl4pPr indent="685800" defTabSz="457200">
      <a:lnSpc>
        <a:spcPct val="125000"/>
      </a:lnSpc>
      <a:defRPr sz="2400">
        <a:latin typeface="+mn-lt"/>
        <a:ea typeface="+mn-ea"/>
        <a:cs typeface="+mn-cs"/>
        <a:sym typeface="Avenir"/>
      </a:defRPr>
    </a:lvl4pPr>
    <a:lvl5pPr indent="914400" defTabSz="457200">
      <a:lnSpc>
        <a:spcPct val="125000"/>
      </a:lnSpc>
      <a:defRPr sz="2400">
        <a:latin typeface="+mn-lt"/>
        <a:ea typeface="+mn-ea"/>
        <a:cs typeface="+mn-cs"/>
        <a:sym typeface="Avenir"/>
      </a:defRPr>
    </a:lvl5pPr>
    <a:lvl6pPr indent="1143000" defTabSz="457200">
      <a:lnSpc>
        <a:spcPct val="125000"/>
      </a:lnSpc>
      <a:defRPr sz="2400">
        <a:latin typeface="+mn-lt"/>
        <a:ea typeface="+mn-ea"/>
        <a:cs typeface="+mn-cs"/>
        <a:sym typeface="Avenir"/>
      </a:defRPr>
    </a:lvl6pPr>
    <a:lvl7pPr indent="1371600" defTabSz="457200">
      <a:lnSpc>
        <a:spcPct val="125000"/>
      </a:lnSpc>
      <a:defRPr sz="2400">
        <a:latin typeface="+mn-lt"/>
        <a:ea typeface="+mn-ea"/>
        <a:cs typeface="+mn-cs"/>
        <a:sym typeface="Avenir"/>
      </a:defRPr>
    </a:lvl7pPr>
    <a:lvl8pPr indent="1600200" defTabSz="457200">
      <a:lnSpc>
        <a:spcPct val="125000"/>
      </a:lnSpc>
      <a:defRPr sz="2400">
        <a:latin typeface="+mn-lt"/>
        <a:ea typeface="+mn-ea"/>
        <a:cs typeface="+mn-cs"/>
        <a:sym typeface="Avenir"/>
      </a:defRPr>
    </a:lvl8pPr>
    <a:lvl9pPr indent="1828800" defTabSz="457200">
      <a:lnSpc>
        <a:spcPct val="125000"/>
      </a:lnSpc>
      <a:defRPr sz="2400">
        <a:latin typeface="+mn-lt"/>
        <a:ea typeface="+mn-ea"/>
        <a:cs typeface="+mn-cs"/>
        <a:sym typeface="Avenir"/>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iapositiva titolo">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image3.png" descr="CoverOverlay.png"/>
          <p:cNvPicPr/>
          <p:nvPr/>
        </p:nvPicPr>
        <p:blipFill>
          <a:blip r:embed="rId3">
            <a:extLst/>
          </a:blip>
          <a:stretch>
            <a:fillRect/>
          </a:stretch>
        </p:blipFill>
        <p:spPr>
          <a:xfrm>
            <a:off x="0" y="0"/>
            <a:ext cx="9144000" cy="6858000"/>
          </a:xfrm>
          <a:prstGeom prst="rect">
            <a:avLst/>
          </a:prstGeom>
          <a:ln w="12700">
            <a:miter lim="400000"/>
          </a:ln>
        </p:spPr>
      </p:pic>
      <p:sp>
        <p:nvSpPr>
          <p:cNvPr id="12" name="Shape 12"/>
          <p:cNvSpPr>
            <a:spLocks noGrp="1"/>
          </p:cNvSpPr>
          <p:nvPr>
            <p:ph type="sldNum" sz="quarter" idx="2"/>
          </p:nvPr>
        </p:nvSpPr>
        <p:spPr>
          <a:prstGeom prst="rect">
            <a:avLst/>
          </a:prstGeom>
        </p:spPr>
        <p:txBody>
          <a:bodyPr/>
          <a:lstStyle>
            <a:lvl1pPr>
              <a:defRPr>
                <a:solidFill>
                  <a:srgbClr val="ECE9C6"/>
                </a:solidFill>
              </a:defRPr>
            </a:lvl1pPr>
          </a:lstStyle>
          <a:p>
            <a:pPr lvl="0"/>
            <a:fld id="{86CB4B4D-7CA3-9044-876B-883B54F8677D}" type="slidenum">
              <a:t>‹N›</a:t>
            </a:fld>
            <a:endParaRPr/>
          </a:p>
        </p:txBody>
      </p:sp>
      <p:grpSp>
        <p:nvGrpSpPr>
          <p:cNvPr id="16" name="Group 16"/>
          <p:cNvGrpSpPr/>
          <p:nvPr/>
        </p:nvGrpSpPr>
        <p:grpSpPr>
          <a:xfrm>
            <a:off x="1194101" y="2887529"/>
            <a:ext cx="6779111" cy="834714"/>
            <a:chOff x="0" y="0"/>
            <a:chExt cx="6779110" cy="834712"/>
          </a:xfrm>
        </p:grpSpPr>
        <p:sp>
          <p:nvSpPr>
            <p:cNvPr id="13" name="Shape 13"/>
            <p:cNvSpPr/>
            <p:nvPr/>
          </p:nvSpPr>
          <p:spPr>
            <a:xfrm>
              <a:off x="2974488" y="0"/>
              <a:ext cx="891070" cy="8347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5400">
                  <a:ln w="3175">
                    <a:solidFill>
                      <a:srgbClr val="ECE9C6">
                        <a:alpha val="60000"/>
                      </a:srgbClr>
                    </a:solidFill>
                  </a:ln>
                  <a:solidFill>
                    <a:srgbClr val="E1DCA5"/>
                  </a:solidFill>
                  <a:effectLst>
                    <a:outerShdw blurRad="38100" dist="12700" dir="14400000" rotWithShape="0">
                      <a:srgbClr val="000000">
                        <a:alpha val="21000"/>
                      </a:srgbClr>
                    </a:outerShdw>
                  </a:effectLst>
                  <a:latin typeface="+mj-lt"/>
                  <a:ea typeface="+mj-ea"/>
                  <a:cs typeface="+mj-cs"/>
                  <a:sym typeface="Helvetica"/>
                </a:defRPr>
              </a:lvl1pPr>
            </a:lstStyle>
            <a:p>
              <a:pPr lvl="0">
                <a:defRPr sz="1800">
                  <a:ln w="9525">
                    <a:noFill/>
                  </a:ln>
                  <a:solidFill>
                    <a:srgbClr val="000000"/>
                  </a:solidFill>
                  <a:effectLst/>
                </a:defRPr>
              </a:pPr>
              <a:r>
                <a:rPr sz="5400">
                  <a:ln w="3175">
                    <a:solidFill>
                      <a:srgbClr val="ECE9C6">
                        <a:alpha val="60000"/>
                      </a:srgbClr>
                    </a:solidFill>
                  </a:ln>
                  <a:solidFill>
                    <a:srgbClr val="E1DCA5"/>
                  </a:solidFill>
                  <a:effectLst>
                    <a:outerShdw blurRad="38100" dist="12700" dir="14400000" rotWithShape="0">
                      <a:srgbClr val="000000">
                        <a:alpha val="21000"/>
                      </a:srgbClr>
                    </a:outerShdw>
                  </a:effectLst>
                </a:rPr>
                <a:t></a:t>
              </a:r>
            </a:p>
          </p:txBody>
        </p:sp>
        <p:sp>
          <p:nvSpPr>
            <p:cNvPr id="14" name="Shape 14"/>
            <p:cNvSpPr/>
            <p:nvPr/>
          </p:nvSpPr>
          <p:spPr>
            <a:xfrm flipH="1" flipV="1">
              <a:off x="-1" y="544161"/>
              <a:ext cx="3119720" cy="1588"/>
            </a:xfrm>
            <a:prstGeom prst="line">
              <a:avLst/>
            </a:prstGeom>
            <a:noFill/>
            <a:ln w="12700" cap="flat">
              <a:solidFill>
                <a:srgbClr val="E1DCA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 name="Shape 15"/>
            <p:cNvSpPr/>
            <p:nvPr/>
          </p:nvSpPr>
          <p:spPr>
            <a:xfrm flipH="1" flipV="1">
              <a:off x="3659391" y="541471"/>
              <a:ext cx="3119720" cy="1588"/>
            </a:xfrm>
            <a:prstGeom prst="line">
              <a:avLst/>
            </a:prstGeom>
            <a:noFill/>
            <a:ln w="12700" cap="flat">
              <a:solidFill>
                <a:srgbClr val="E1DCA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7" name="Shape 17"/>
          <p:cNvSpPr>
            <a:spLocks noGrp="1"/>
          </p:cNvSpPr>
          <p:nvPr>
            <p:ph type="title"/>
          </p:nvPr>
        </p:nvSpPr>
        <p:spPr>
          <a:xfrm>
            <a:off x="1183341" y="0"/>
            <a:ext cx="6777319" cy="3119720"/>
          </a:xfrm>
          <a:prstGeom prst="rect">
            <a:avLst/>
          </a:prstGeom>
        </p:spPr>
        <p:txBody>
          <a:bodyPr anchor="b"/>
          <a:lstStyle>
            <a:lvl1pPr>
              <a:defRPr>
                <a:ln w="3175">
                  <a:solidFill>
                    <a:srgbClr val="FFFFFF">
                      <a:alpha val="64999"/>
                    </a:srgbClr>
                  </a:solidFill>
                </a:ln>
                <a:solidFill>
                  <a:srgbClr val="FFFFFF"/>
                </a:solidFill>
                <a:effectLst>
                  <a:outerShdw blurRad="25400" dist="12700" dir="14220000" rotWithShape="0">
                    <a:srgbClr val="000000">
                      <a:alpha val="50000"/>
                    </a:srgbClr>
                  </a:outerShdw>
                </a:effectLst>
              </a:defRPr>
            </a:lvl1pPr>
          </a:lstStyle>
          <a:p>
            <a:pPr lvl="0">
              <a:defRPr sz="1800">
                <a:ln w="9525">
                  <a:noFill/>
                </a:ln>
                <a:solidFill>
                  <a:srgbClr val="000000"/>
                </a:solidFill>
                <a:effectLst/>
              </a:defRPr>
            </a:pPr>
            <a:r>
              <a:rPr sz="5400">
                <a:ln w="3175">
                  <a:solidFill>
                    <a:srgbClr val="FFFFFF">
                      <a:alpha val="64999"/>
                    </a:srgbClr>
                  </a:solidFill>
                </a:ln>
                <a:solidFill>
                  <a:srgbClr val="FFFFFF"/>
                </a:solidFill>
                <a:effectLst>
                  <a:outerShdw blurRad="25400" dist="12700" dir="14220000" rotWithShape="0">
                    <a:srgbClr val="000000">
                      <a:alpha val="50000"/>
                    </a:srgbClr>
                  </a:outerShdw>
                </a:effectLst>
              </a:rPr>
              <a:t>Testo titolo</a:t>
            </a:r>
          </a:p>
        </p:txBody>
      </p:sp>
      <p:sp>
        <p:nvSpPr>
          <p:cNvPr id="18" name="Shape 18"/>
          <p:cNvSpPr>
            <a:spLocks noGrp="1"/>
          </p:cNvSpPr>
          <p:nvPr>
            <p:ph type="body" idx="1"/>
          </p:nvPr>
        </p:nvSpPr>
        <p:spPr>
          <a:xfrm>
            <a:off x="1371600" y="3767861"/>
            <a:ext cx="6400800" cy="3090139"/>
          </a:xfrm>
          <a:prstGeom prst="rect">
            <a:avLst/>
          </a:prstGeom>
        </p:spPr>
        <p:txBody>
          <a:bodyPr/>
          <a:lstStyle>
            <a:lvl1pPr marL="0" indent="0" algn="ctr">
              <a:buClrTx/>
              <a:buSzTx/>
              <a:buFontTx/>
              <a:buNone/>
              <a:defRPr>
                <a:solidFill>
                  <a:srgbClr val="FFFFFF"/>
                </a:solidFill>
                <a:effectLst>
                  <a:outerShdw blurRad="38100" dist="12700" dir="14400000" rotWithShape="0">
                    <a:srgbClr val="000000">
                      <a:alpha val="21000"/>
                    </a:srgbClr>
                  </a:outerShdw>
                </a:effectLst>
              </a:defRPr>
            </a:lvl1pPr>
            <a:lvl2pPr marL="0" indent="457200" algn="ctr">
              <a:buClrTx/>
              <a:buSzTx/>
              <a:buFontTx/>
              <a:buNone/>
              <a:defRPr>
                <a:solidFill>
                  <a:srgbClr val="FFFFFF"/>
                </a:solidFill>
                <a:effectLst>
                  <a:outerShdw blurRad="38100" dist="12700" dir="14400000" rotWithShape="0">
                    <a:srgbClr val="000000">
                      <a:alpha val="21000"/>
                    </a:srgbClr>
                  </a:outerShdw>
                </a:effectLst>
              </a:defRPr>
            </a:lvl2pPr>
            <a:lvl3pPr marL="0" indent="914400" algn="ctr">
              <a:buClrTx/>
              <a:buSzTx/>
              <a:buFontTx/>
              <a:buNone/>
              <a:defRPr>
                <a:solidFill>
                  <a:srgbClr val="FFFFFF"/>
                </a:solidFill>
                <a:effectLst>
                  <a:outerShdw blurRad="38100" dist="12700" dir="14400000" rotWithShape="0">
                    <a:srgbClr val="000000">
                      <a:alpha val="21000"/>
                    </a:srgbClr>
                  </a:outerShdw>
                </a:effectLst>
              </a:defRPr>
            </a:lvl3pPr>
            <a:lvl4pPr marL="0" indent="1371600" algn="ctr">
              <a:buClrTx/>
              <a:buSzTx/>
              <a:buFontTx/>
              <a:buNone/>
              <a:defRPr>
                <a:solidFill>
                  <a:srgbClr val="FFFFFF"/>
                </a:solidFill>
                <a:effectLst>
                  <a:outerShdw blurRad="38100" dist="12700" dir="14400000" rotWithShape="0">
                    <a:srgbClr val="000000">
                      <a:alpha val="21000"/>
                    </a:srgbClr>
                  </a:outerShdw>
                </a:effectLst>
              </a:defRPr>
            </a:lvl4pPr>
            <a:lvl5pPr marL="0" indent="1828800" algn="ctr">
              <a:buClrTx/>
              <a:buSzTx/>
              <a:buFontTx/>
              <a:buNone/>
              <a:defRPr>
                <a:solidFill>
                  <a:srgbClr val="FFFFFF"/>
                </a:solidFill>
                <a:effectLst>
                  <a:outerShdw blurRad="38100" dist="12700" dir="14400000" rotWithShape="0">
                    <a:srgbClr val="000000">
                      <a:alpha val="21000"/>
                    </a:srgbClr>
                  </a:outerShdw>
                </a:effectLst>
              </a:defRPr>
            </a:lvl5pPr>
          </a:lstStyle>
          <a:p>
            <a:pPr lvl="0">
              <a:defRPr sz="1800">
                <a:solidFill>
                  <a:srgbClr val="000000"/>
                </a:solidFill>
                <a:effectLst/>
              </a:defRPr>
            </a:pPr>
            <a:r>
              <a:rPr sz="2400">
                <a:solidFill>
                  <a:srgbClr val="FFFFFF"/>
                </a:solidFill>
                <a:effectLst>
                  <a:outerShdw blurRad="38100" dist="12700" dir="14400000" rotWithShape="0">
                    <a:srgbClr val="000000">
                      <a:alpha val="21000"/>
                    </a:srgbClr>
                  </a:outerShdw>
                </a:effectLst>
              </a:rPr>
              <a:t>Corpo livello uno</a:t>
            </a:r>
          </a:p>
          <a:p>
            <a:pPr lvl="1">
              <a:defRPr sz="1800">
                <a:solidFill>
                  <a:srgbClr val="000000"/>
                </a:solidFill>
                <a:effectLst/>
              </a:defRPr>
            </a:pPr>
            <a:r>
              <a:rPr sz="2400">
                <a:solidFill>
                  <a:srgbClr val="FFFFFF"/>
                </a:solidFill>
                <a:effectLst>
                  <a:outerShdw blurRad="38100" dist="12700" dir="14400000" rotWithShape="0">
                    <a:srgbClr val="000000">
                      <a:alpha val="21000"/>
                    </a:srgbClr>
                  </a:outerShdw>
                </a:effectLst>
              </a:rPr>
              <a:t>Corpo livello due</a:t>
            </a:r>
          </a:p>
          <a:p>
            <a:pPr lvl="2">
              <a:defRPr sz="1800">
                <a:solidFill>
                  <a:srgbClr val="000000"/>
                </a:solidFill>
                <a:effectLst/>
              </a:defRPr>
            </a:pPr>
            <a:r>
              <a:rPr sz="2400">
                <a:solidFill>
                  <a:srgbClr val="FFFFFF"/>
                </a:solidFill>
                <a:effectLst>
                  <a:outerShdw blurRad="38100" dist="12700" dir="14400000" rotWithShape="0">
                    <a:srgbClr val="000000">
                      <a:alpha val="21000"/>
                    </a:srgbClr>
                  </a:outerShdw>
                </a:effectLst>
              </a:rPr>
              <a:t>Corpo livello tre</a:t>
            </a:r>
          </a:p>
          <a:p>
            <a:pPr lvl="3">
              <a:defRPr sz="1800">
                <a:solidFill>
                  <a:srgbClr val="000000"/>
                </a:solidFill>
                <a:effectLst/>
              </a:defRPr>
            </a:pPr>
            <a:r>
              <a:rPr sz="2400">
                <a:solidFill>
                  <a:srgbClr val="FFFFFF"/>
                </a:solidFill>
                <a:effectLst>
                  <a:outerShdw blurRad="38100" dist="12700" dir="14400000" rotWithShape="0">
                    <a:srgbClr val="000000">
                      <a:alpha val="21000"/>
                    </a:srgbClr>
                  </a:outerShdw>
                </a:effectLst>
              </a:rPr>
              <a:t>Corpo livello quattro</a:t>
            </a:r>
          </a:p>
          <a:p>
            <a:pPr lvl="4">
              <a:defRPr sz="1800">
                <a:solidFill>
                  <a:srgbClr val="000000"/>
                </a:solidFill>
                <a:effectLst/>
              </a:defRPr>
            </a:pPr>
            <a:r>
              <a:rPr sz="2400">
                <a:solidFill>
                  <a:srgbClr val="FFFFFF"/>
                </a:solidFill>
                <a:effectLst>
                  <a:outerShdw blurRad="38100" dist="12700" dir="14400000" rotWithShape="0">
                    <a:srgbClr val="000000">
                      <a:alpha val="21000"/>
                    </a:srgbClr>
                  </a:outerShdw>
                </a:effectLst>
              </a:rPr>
              <a:t>Corpo livello cinque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58" name="Shape 58"/>
          <p:cNvSpPr>
            <a:spLocks noGrp="1"/>
          </p:cNvSpPr>
          <p:nvPr>
            <p:ph type="title"/>
          </p:nvPr>
        </p:nvSpPr>
        <p:spPr>
          <a:xfrm>
            <a:off x="688490" y="296926"/>
            <a:ext cx="7756264" cy="1600710"/>
          </a:xfrm>
          <a:prstGeom prst="rect">
            <a:avLst/>
          </a:prstGeom>
        </p:spPr>
        <p:txBody>
          <a:bodyPr/>
          <a:lstStyle/>
          <a:p>
            <a:pPr lvl="0">
              <a:defRPr sz="1800">
                <a:solidFill>
                  <a:srgbClr val="000000"/>
                </a:solidFill>
              </a:defRPr>
            </a:pPr>
            <a:r>
              <a:rPr sz="5400">
                <a:solidFill>
                  <a:srgbClr val="895D1D"/>
                </a:solidFill>
              </a:rPr>
              <a:t>Testo titolo</a:t>
            </a:r>
          </a:p>
        </p:txBody>
      </p:sp>
      <p:sp>
        <p:nvSpPr>
          <p:cNvPr id="59" name="Shape 59"/>
          <p:cNvSpPr>
            <a:spLocks noGrp="1"/>
          </p:cNvSpPr>
          <p:nvPr>
            <p:ph type="body" idx="1"/>
          </p:nvPr>
        </p:nvSpPr>
        <p:spPr>
          <a:xfrm>
            <a:off x="699246" y="1897635"/>
            <a:ext cx="7745506" cy="4579239"/>
          </a:xfrm>
          <a:prstGeom prst="rect">
            <a:avLst/>
          </a:prstGeom>
        </p:spPr>
        <p:txBody>
          <a:bodyPr anchor="ctr"/>
          <a:lstStyle/>
          <a:p>
            <a:pPr lvl="0">
              <a:defRPr sz="1800">
                <a:solidFill>
                  <a:srgbClr val="000000"/>
                </a:solidFill>
              </a:defRPr>
            </a:pPr>
            <a:r>
              <a:rPr sz="2400">
                <a:solidFill>
                  <a:srgbClr val="262626"/>
                </a:solidFill>
              </a:rPr>
              <a:t>Corpo livello uno</a:t>
            </a:r>
          </a:p>
          <a:p>
            <a:pPr lvl="1">
              <a:defRPr sz="1800">
                <a:solidFill>
                  <a:srgbClr val="000000"/>
                </a:solidFill>
              </a:defRPr>
            </a:pPr>
            <a:r>
              <a:rPr sz="2400">
                <a:solidFill>
                  <a:srgbClr val="262626"/>
                </a:solidFill>
              </a:rPr>
              <a:t>Corpo livello due</a:t>
            </a:r>
          </a:p>
          <a:p>
            <a:pPr lvl="2">
              <a:defRPr sz="1800">
                <a:solidFill>
                  <a:srgbClr val="000000"/>
                </a:solidFill>
              </a:defRPr>
            </a:pPr>
            <a:r>
              <a:rPr sz="2400">
                <a:solidFill>
                  <a:srgbClr val="262626"/>
                </a:solidFill>
              </a:rPr>
              <a:t>Corpo livello tre</a:t>
            </a:r>
          </a:p>
          <a:p>
            <a:pPr lvl="3">
              <a:defRPr sz="1800">
                <a:solidFill>
                  <a:srgbClr val="000000"/>
                </a:solidFill>
              </a:defRPr>
            </a:pPr>
            <a:r>
              <a:rPr sz="2400">
                <a:solidFill>
                  <a:srgbClr val="262626"/>
                </a:solidFill>
              </a:rPr>
              <a:t>Corpo livello quattro</a:t>
            </a:r>
          </a:p>
          <a:p>
            <a:pPr lvl="4">
              <a:defRPr sz="1800">
                <a:solidFill>
                  <a:srgbClr val="000000"/>
                </a:solidFill>
              </a:defRPr>
            </a:pPr>
            <a:r>
              <a:rPr sz="2400">
                <a:solidFill>
                  <a:srgbClr val="262626"/>
                </a:solidFill>
              </a:rPr>
              <a:t>Corpo livello cinque</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olo e testo verticale">
    <p:spTree>
      <p:nvGrpSpPr>
        <p:cNvPr id="1" name=""/>
        <p:cNvGrpSpPr/>
        <p:nvPr/>
      </p:nvGrpSpPr>
      <p:grpSpPr>
        <a:xfrm>
          <a:off x="0" y="0"/>
          <a:ext cx="0" cy="0"/>
          <a:chOff x="0" y="0"/>
          <a:chExt cx="0" cy="0"/>
        </a:xfrm>
      </p:grpSpPr>
      <p:sp>
        <p:nvSpPr>
          <p:cNvPr id="62" name="Shape 62"/>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endParaRPr/>
          </a:p>
        </p:txBody>
      </p:sp>
      <p:sp>
        <p:nvSpPr>
          <p:cNvPr id="63" name="Shape 63"/>
          <p:cNvSpPr>
            <a:spLocks noGrp="1"/>
          </p:cNvSpPr>
          <p:nvPr>
            <p:ph type="title"/>
          </p:nvPr>
        </p:nvSpPr>
        <p:spPr>
          <a:xfrm>
            <a:off x="6766559" y="0"/>
            <a:ext cx="1678194" cy="6685561"/>
          </a:xfrm>
          <a:prstGeom prst="rect">
            <a:avLst/>
          </a:prstGeom>
        </p:spPr>
        <p:txBody>
          <a:bodyPr/>
          <a:lstStyle/>
          <a:p>
            <a:pPr lvl="0">
              <a:defRPr sz="1800">
                <a:solidFill>
                  <a:srgbClr val="000000"/>
                </a:solidFill>
              </a:defRPr>
            </a:pPr>
            <a:r>
              <a:rPr sz="5400">
                <a:solidFill>
                  <a:srgbClr val="895D1D"/>
                </a:solidFill>
              </a:rPr>
              <a:t>Testo titolo</a:t>
            </a:r>
          </a:p>
        </p:txBody>
      </p:sp>
      <p:sp>
        <p:nvSpPr>
          <p:cNvPr id="64" name="Shape 64"/>
          <p:cNvSpPr>
            <a:spLocks noGrp="1"/>
          </p:cNvSpPr>
          <p:nvPr>
            <p:ph type="body" idx="1"/>
          </p:nvPr>
        </p:nvSpPr>
        <p:spPr>
          <a:xfrm>
            <a:off x="688488" y="849854"/>
            <a:ext cx="5507917" cy="6008147"/>
          </a:xfrm>
          <a:prstGeom prst="rect">
            <a:avLst/>
          </a:prstGeom>
        </p:spPr>
        <p:txBody>
          <a:bodyPr/>
          <a:lstStyle/>
          <a:p>
            <a:pPr lvl="0">
              <a:defRPr sz="1800">
                <a:solidFill>
                  <a:srgbClr val="000000"/>
                </a:solidFill>
              </a:defRPr>
            </a:pPr>
            <a:r>
              <a:rPr sz="2400">
                <a:solidFill>
                  <a:srgbClr val="262626"/>
                </a:solidFill>
              </a:rPr>
              <a:t>Corpo livello uno</a:t>
            </a:r>
          </a:p>
          <a:p>
            <a:pPr lvl="1">
              <a:defRPr sz="1800">
                <a:solidFill>
                  <a:srgbClr val="000000"/>
                </a:solidFill>
              </a:defRPr>
            </a:pPr>
            <a:r>
              <a:rPr sz="2400">
                <a:solidFill>
                  <a:srgbClr val="262626"/>
                </a:solidFill>
              </a:rPr>
              <a:t>Corpo livello due</a:t>
            </a:r>
          </a:p>
          <a:p>
            <a:pPr lvl="2">
              <a:defRPr sz="1800">
                <a:solidFill>
                  <a:srgbClr val="000000"/>
                </a:solidFill>
              </a:defRPr>
            </a:pPr>
            <a:r>
              <a:rPr sz="2400">
                <a:solidFill>
                  <a:srgbClr val="262626"/>
                </a:solidFill>
              </a:rPr>
              <a:t>Corpo livello tre</a:t>
            </a:r>
          </a:p>
          <a:p>
            <a:pPr lvl="3">
              <a:defRPr sz="1800">
                <a:solidFill>
                  <a:srgbClr val="000000"/>
                </a:solidFill>
              </a:defRPr>
            </a:pPr>
            <a:r>
              <a:rPr sz="2400">
                <a:solidFill>
                  <a:srgbClr val="262626"/>
                </a:solidFill>
              </a:rPr>
              <a:t>Corpo livello quattro</a:t>
            </a:r>
          </a:p>
          <a:p>
            <a:pPr lvl="4">
              <a:defRPr sz="1800">
                <a:solidFill>
                  <a:srgbClr val="000000"/>
                </a:solidFill>
              </a:defRPr>
            </a:pPr>
            <a:r>
              <a:rPr sz="2400">
                <a:solidFill>
                  <a:srgbClr val="262626"/>
                </a:solidFill>
              </a:rPr>
              <a:t>Corpo livello cinque</a:t>
            </a:r>
          </a:p>
        </p:txBody>
      </p:sp>
      <p:sp>
        <p:nvSpPr>
          <p:cNvPr id="65" name="Shape 65"/>
          <p:cNvSpPr>
            <a:spLocks noGrp="1"/>
          </p:cNvSpPr>
          <p:nvPr>
            <p:ph type="sldNum" sz="quarter" idx="2"/>
          </p:nvPr>
        </p:nvSpPr>
        <p:spPr>
          <a:prstGeom prst="rect">
            <a:avLst/>
          </a:prstGeom>
        </p:spPr>
        <p:txBody>
          <a:bodyPr/>
          <a:lstStyle/>
          <a:p>
            <a:pPr lvl="0"/>
            <a:fld id="{86CB4B4D-7CA3-9044-876B-883B54F8677D}" type="slidenum">
              <a:t>‹N›</a:t>
            </a:fld>
            <a:endParaRPr/>
          </a:p>
        </p:txBody>
      </p:sp>
      <p:grpSp>
        <p:nvGrpSpPr>
          <p:cNvPr id="69" name="Group 69"/>
          <p:cNvGrpSpPr/>
          <p:nvPr/>
        </p:nvGrpSpPr>
        <p:grpSpPr>
          <a:xfrm>
            <a:off x="6276079" y="602411"/>
            <a:ext cx="834714" cy="5480155"/>
            <a:chOff x="0" y="0"/>
            <a:chExt cx="834712" cy="5480153"/>
          </a:xfrm>
        </p:grpSpPr>
        <p:sp>
          <p:nvSpPr>
            <p:cNvPr id="66" name="Shape 66"/>
            <p:cNvSpPr/>
            <p:nvPr/>
          </p:nvSpPr>
          <p:spPr>
            <a:xfrm rot="5400000">
              <a:off x="-28179" y="2359911"/>
              <a:ext cx="891070" cy="8347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5400">
                  <a:solidFill>
                    <a:srgbClr val="DBA455"/>
                  </a:solidFill>
                  <a:latin typeface="+mj-lt"/>
                  <a:ea typeface="+mj-ea"/>
                  <a:cs typeface="+mj-cs"/>
                  <a:sym typeface="Helvetica"/>
                </a:defRPr>
              </a:lvl1pPr>
            </a:lstStyle>
            <a:p>
              <a:pPr lvl="0">
                <a:defRPr sz="1800">
                  <a:solidFill>
                    <a:srgbClr val="000000"/>
                  </a:solidFill>
                </a:defRPr>
              </a:pPr>
              <a:r>
                <a:rPr sz="5400">
                  <a:solidFill>
                    <a:srgbClr val="DBA455"/>
                  </a:solidFill>
                </a:rPr>
                <a:t></a:t>
              </a:r>
            </a:p>
          </p:txBody>
        </p:sp>
        <p:sp>
          <p:nvSpPr>
            <p:cNvPr id="67" name="Shape 67"/>
            <p:cNvSpPr/>
            <p:nvPr/>
          </p:nvSpPr>
          <p:spPr>
            <a:xfrm flipV="1">
              <a:off x="288957" y="0"/>
              <a:ext cx="2506" cy="2468881"/>
            </a:xfrm>
            <a:prstGeom prst="line">
              <a:avLst/>
            </a:prstGeom>
            <a:noFill/>
            <a:ln w="12700" cap="flat">
              <a:solidFill>
                <a:srgbClr val="DBA45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8" name="Shape 68"/>
            <p:cNvSpPr/>
            <p:nvPr/>
          </p:nvSpPr>
          <p:spPr>
            <a:xfrm flipV="1">
              <a:off x="287166" y="3011274"/>
              <a:ext cx="1589" cy="2468881"/>
            </a:xfrm>
            <a:prstGeom prst="line">
              <a:avLst/>
            </a:prstGeom>
            <a:noFill/>
            <a:ln w="12700" cap="flat">
              <a:solidFill>
                <a:srgbClr val="DBA45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Shape 20"/>
          <p:cNvSpPr>
            <a:spLocks noGrp="1"/>
          </p:cNvSpPr>
          <p:nvPr>
            <p:ph type="body" idx="1"/>
          </p:nvPr>
        </p:nvSpPr>
        <p:spPr>
          <a:prstGeom prst="rect">
            <a:avLst/>
          </a:prstGeom>
        </p:spPr>
        <p:txBody>
          <a:bodyPr/>
          <a:lstStyle/>
          <a:p>
            <a:pPr lvl="0">
              <a:defRPr sz="1800">
                <a:solidFill>
                  <a:srgbClr val="000000"/>
                </a:solidFill>
              </a:defRPr>
            </a:pPr>
            <a:r>
              <a:rPr sz="2400">
                <a:solidFill>
                  <a:srgbClr val="262626"/>
                </a:solidFill>
              </a:rPr>
              <a:t>Corpo livello uno</a:t>
            </a:r>
          </a:p>
          <a:p>
            <a:pPr lvl="1">
              <a:defRPr sz="1800">
                <a:solidFill>
                  <a:srgbClr val="000000"/>
                </a:solidFill>
              </a:defRPr>
            </a:pPr>
            <a:r>
              <a:rPr sz="2400">
                <a:solidFill>
                  <a:srgbClr val="262626"/>
                </a:solidFill>
              </a:rPr>
              <a:t>Corpo livello due</a:t>
            </a:r>
          </a:p>
          <a:p>
            <a:pPr lvl="2">
              <a:defRPr sz="1800">
                <a:solidFill>
                  <a:srgbClr val="000000"/>
                </a:solidFill>
              </a:defRPr>
            </a:pPr>
            <a:r>
              <a:rPr sz="2400">
                <a:solidFill>
                  <a:srgbClr val="262626"/>
                </a:solidFill>
              </a:rPr>
              <a:t>Corpo livello tre</a:t>
            </a:r>
          </a:p>
          <a:p>
            <a:pPr lvl="3">
              <a:defRPr sz="1800">
                <a:solidFill>
                  <a:srgbClr val="000000"/>
                </a:solidFill>
              </a:defRPr>
            </a:pPr>
            <a:r>
              <a:rPr sz="2400">
                <a:solidFill>
                  <a:srgbClr val="262626"/>
                </a:solidFill>
              </a:rPr>
              <a:t>Corpo livello quattro</a:t>
            </a:r>
          </a:p>
          <a:p>
            <a:pPr lvl="4">
              <a:defRPr sz="1800">
                <a:solidFill>
                  <a:srgbClr val="000000"/>
                </a:solidFill>
              </a:defRPr>
            </a:pPr>
            <a:r>
              <a:rPr sz="2400">
                <a:solidFill>
                  <a:srgbClr val="262626"/>
                </a:solidFill>
              </a:rPr>
              <a:t>Corpo livello cinque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22" name="Shape 22"/>
          <p:cNvSpPr>
            <a:spLocks noGrp="1"/>
          </p:cNvSpPr>
          <p:nvPr>
            <p:ph type="title"/>
          </p:nvPr>
        </p:nvSpPr>
        <p:spPr>
          <a:prstGeom prst="rect">
            <a:avLst/>
          </a:prstGeom>
        </p:spPr>
        <p:txBody>
          <a:bodyPr/>
          <a:lstStyle/>
          <a:p>
            <a:pPr lvl="0">
              <a:defRPr sz="1800">
                <a:solidFill>
                  <a:srgbClr val="000000"/>
                </a:solidFill>
              </a:defRPr>
            </a:pPr>
            <a:r>
              <a:rPr sz="5400">
                <a:solidFill>
                  <a:srgbClr val="895D1D"/>
                </a:solidFill>
              </a:rPr>
              <a:t>Testo titolo</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ntestazione sezion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4" name="Shape 24"/>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endParaRPr/>
          </a:p>
        </p:txBody>
      </p:sp>
      <p:pic>
        <p:nvPicPr>
          <p:cNvPr id="25" name="image3.png" descr="CoverOverlay.png"/>
          <p:cNvPicPr/>
          <p:nvPr/>
        </p:nvPicPr>
        <p:blipFill>
          <a:blip r:embed="rId3">
            <a:extLst/>
          </a:blip>
          <a:stretch>
            <a:fillRect/>
          </a:stretch>
        </p:blipFill>
        <p:spPr>
          <a:xfrm>
            <a:off x="0" y="0"/>
            <a:ext cx="9144000" cy="6858000"/>
          </a:xfrm>
          <a:prstGeom prst="rect">
            <a:avLst/>
          </a:prstGeom>
          <a:ln w="12700">
            <a:miter lim="400000"/>
          </a:ln>
        </p:spPr>
      </p:pic>
      <p:grpSp>
        <p:nvGrpSpPr>
          <p:cNvPr id="29" name="Group 29"/>
          <p:cNvGrpSpPr/>
          <p:nvPr/>
        </p:nvGrpSpPr>
        <p:grpSpPr>
          <a:xfrm>
            <a:off x="1172584" y="2887578"/>
            <a:ext cx="6779111" cy="834714"/>
            <a:chOff x="0" y="0"/>
            <a:chExt cx="6779110" cy="834712"/>
          </a:xfrm>
        </p:grpSpPr>
        <p:sp>
          <p:nvSpPr>
            <p:cNvPr id="26" name="Shape 26"/>
            <p:cNvSpPr/>
            <p:nvPr/>
          </p:nvSpPr>
          <p:spPr>
            <a:xfrm>
              <a:off x="2974488" y="0"/>
              <a:ext cx="891070" cy="8347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5400">
                  <a:solidFill>
                    <a:srgbClr val="DBA455"/>
                  </a:solidFill>
                  <a:latin typeface="+mj-lt"/>
                  <a:ea typeface="+mj-ea"/>
                  <a:cs typeface="+mj-cs"/>
                  <a:sym typeface="Helvetica"/>
                </a:defRPr>
              </a:lvl1pPr>
            </a:lstStyle>
            <a:p>
              <a:pPr lvl="0">
                <a:defRPr sz="1800">
                  <a:solidFill>
                    <a:srgbClr val="000000"/>
                  </a:solidFill>
                </a:defRPr>
              </a:pPr>
              <a:r>
                <a:rPr sz="5400">
                  <a:solidFill>
                    <a:srgbClr val="DBA455"/>
                  </a:solidFill>
                </a:rPr>
                <a:t></a:t>
              </a:r>
            </a:p>
          </p:txBody>
        </p:sp>
        <p:sp>
          <p:nvSpPr>
            <p:cNvPr id="27" name="Shape 27"/>
            <p:cNvSpPr/>
            <p:nvPr/>
          </p:nvSpPr>
          <p:spPr>
            <a:xfrm flipH="1" flipV="1">
              <a:off x="-1" y="544161"/>
              <a:ext cx="3119720" cy="1588"/>
            </a:xfrm>
            <a:prstGeom prst="line">
              <a:avLst/>
            </a:prstGeom>
            <a:noFill/>
            <a:ln w="12700" cap="flat">
              <a:solidFill>
                <a:srgbClr val="DBA45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 name="Shape 28"/>
            <p:cNvSpPr/>
            <p:nvPr/>
          </p:nvSpPr>
          <p:spPr>
            <a:xfrm flipH="1" flipV="1">
              <a:off x="3659391" y="545953"/>
              <a:ext cx="3119720" cy="1588"/>
            </a:xfrm>
            <a:prstGeom prst="line">
              <a:avLst/>
            </a:prstGeom>
            <a:noFill/>
            <a:ln w="12700" cap="flat">
              <a:solidFill>
                <a:srgbClr val="DBA45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30" name="Shape 30"/>
          <p:cNvSpPr>
            <a:spLocks noGrp="1"/>
          </p:cNvSpPr>
          <p:nvPr>
            <p:ph type="title"/>
          </p:nvPr>
        </p:nvSpPr>
        <p:spPr>
          <a:xfrm>
            <a:off x="690040" y="0"/>
            <a:ext cx="7754713" cy="3115574"/>
          </a:xfrm>
          <a:prstGeom prst="rect">
            <a:avLst/>
          </a:prstGeom>
        </p:spPr>
        <p:txBody>
          <a:bodyPr anchor="b"/>
          <a:lstStyle/>
          <a:p>
            <a:pPr lvl="0">
              <a:defRPr sz="1800">
                <a:solidFill>
                  <a:srgbClr val="000000"/>
                </a:solidFill>
              </a:defRPr>
            </a:pPr>
            <a:r>
              <a:rPr sz="5400">
                <a:solidFill>
                  <a:srgbClr val="895D1D"/>
                </a:solidFill>
              </a:rPr>
              <a:t>Testo titolo</a:t>
            </a:r>
          </a:p>
        </p:txBody>
      </p:sp>
      <p:sp>
        <p:nvSpPr>
          <p:cNvPr id="31" name="Shape 31"/>
          <p:cNvSpPr>
            <a:spLocks noGrp="1"/>
          </p:cNvSpPr>
          <p:nvPr>
            <p:ph type="body" idx="1"/>
          </p:nvPr>
        </p:nvSpPr>
        <p:spPr>
          <a:xfrm>
            <a:off x="699248" y="3767316"/>
            <a:ext cx="7734748" cy="3090684"/>
          </a:xfrm>
          <a:prstGeom prst="rect">
            <a:avLst/>
          </a:prstGeom>
        </p:spPr>
        <p:txBody>
          <a:bodyPr/>
          <a:lstStyle>
            <a:lvl1pPr marL="0" indent="0" algn="ctr">
              <a:spcBef>
                <a:spcPts val="400"/>
              </a:spcBef>
              <a:buClrTx/>
              <a:buSzTx/>
              <a:buFontTx/>
              <a:buNone/>
              <a:defRPr sz="2000">
                <a:solidFill>
                  <a:srgbClr val="895D1D"/>
                </a:solidFill>
              </a:defRPr>
            </a:lvl1pPr>
            <a:lvl2pPr marL="0" indent="457200" algn="ctr">
              <a:spcBef>
                <a:spcPts val="400"/>
              </a:spcBef>
              <a:buClrTx/>
              <a:buSzTx/>
              <a:buFontTx/>
              <a:buNone/>
              <a:defRPr sz="2000">
                <a:solidFill>
                  <a:srgbClr val="895D1D"/>
                </a:solidFill>
              </a:defRPr>
            </a:lvl2pPr>
            <a:lvl3pPr marL="0" indent="914400" algn="ctr">
              <a:spcBef>
                <a:spcPts val="400"/>
              </a:spcBef>
              <a:buClrTx/>
              <a:buSzTx/>
              <a:buFontTx/>
              <a:buNone/>
              <a:defRPr sz="2000">
                <a:solidFill>
                  <a:srgbClr val="895D1D"/>
                </a:solidFill>
              </a:defRPr>
            </a:lvl3pPr>
            <a:lvl4pPr marL="0" indent="1371600" algn="ctr">
              <a:spcBef>
                <a:spcPts val="400"/>
              </a:spcBef>
              <a:buClrTx/>
              <a:buSzTx/>
              <a:buFontTx/>
              <a:buNone/>
              <a:defRPr sz="2000">
                <a:solidFill>
                  <a:srgbClr val="895D1D"/>
                </a:solidFill>
              </a:defRPr>
            </a:lvl4pPr>
            <a:lvl5pPr marL="0" indent="1828800" algn="ctr">
              <a:spcBef>
                <a:spcPts val="400"/>
              </a:spcBef>
              <a:buClrTx/>
              <a:buSzTx/>
              <a:buFontTx/>
              <a:buNone/>
              <a:defRPr sz="2000">
                <a:solidFill>
                  <a:srgbClr val="895D1D"/>
                </a:solidFill>
              </a:defRPr>
            </a:lvl5pPr>
          </a:lstStyle>
          <a:p>
            <a:pPr lvl="0">
              <a:defRPr sz="1800">
                <a:solidFill>
                  <a:srgbClr val="000000"/>
                </a:solidFill>
              </a:defRPr>
            </a:pPr>
            <a:r>
              <a:rPr sz="2000">
                <a:solidFill>
                  <a:srgbClr val="895D1D"/>
                </a:solidFill>
              </a:rPr>
              <a:t>Corpo livello uno</a:t>
            </a:r>
          </a:p>
          <a:p>
            <a:pPr lvl="1">
              <a:defRPr sz="1800">
                <a:solidFill>
                  <a:srgbClr val="000000"/>
                </a:solidFill>
              </a:defRPr>
            </a:pPr>
            <a:r>
              <a:rPr sz="2000">
                <a:solidFill>
                  <a:srgbClr val="895D1D"/>
                </a:solidFill>
              </a:rPr>
              <a:t>Corpo livello due</a:t>
            </a:r>
          </a:p>
          <a:p>
            <a:pPr lvl="2">
              <a:defRPr sz="1800">
                <a:solidFill>
                  <a:srgbClr val="000000"/>
                </a:solidFill>
              </a:defRPr>
            </a:pPr>
            <a:r>
              <a:rPr sz="2000">
                <a:solidFill>
                  <a:srgbClr val="895D1D"/>
                </a:solidFill>
              </a:rPr>
              <a:t>Corpo livello tre</a:t>
            </a:r>
          </a:p>
          <a:p>
            <a:pPr lvl="3">
              <a:defRPr sz="1800">
                <a:solidFill>
                  <a:srgbClr val="000000"/>
                </a:solidFill>
              </a:defRPr>
            </a:pPr>
            <a:r>
              <a:rPr sz="2000">
                <a:solidFill>
                  <a:srgbClr val="895D1D"/>
                </a:solidFill>
              </a:rPr>
              <a:t>Corpo livello quattro</a:t>
            </a:r>
          </a:p>
          <a:p>
            <a:pPr lvl="4">
              <a:defRPr sz="1800">
                <a:solidFill>
                  <a:srgbClr val="000000"/>
                </a:solidFill>
              </a:defRPr>
            </a:pPr>
            <a:r>
              <a:rPr sz="2000">
                <a:solidFill>
                  <a:srgbClr val="895D1D"/>
                </a:solidFill>
              </a:rPr>
              <a:t>Corpo livello cinque</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35" name="Shape 35"/>
          <p:cNvSpPr>
            <a:spLocks noGrp="1"/>
          </p:cNvSpPr>
          <p:nvPr>
            <p:ph type="title"/>
          </p:nvPr>
        </p:nvSpPr>
        <p:spPr>
          <a:prstGeom prst="rect">
            <a:avLst/>
          </a:prstGeom>
        </p:spPr>
        <p:txBody>
          <a:bodyPr/>
          <a:lstStyle/>
          <a:p>
            <a:pPr lvl="0">
              <a:defRPr sz="1800">
                <a:solidFill>
                  <a:srgbClr val="000000"/>
                </a:solidFill>
              </a:defRPr>
            </a:pPr>
            <a:r>
              <a:rPr sz="5400">
                <a:solidFill>
                  <a:srgbClr val="895D1D"/>
                </a:solidFill>
              </a:rPr>
              <a:t>Testo titolo</a:t>
            </a:r>
          </a:p>
        </p:txBody>
      </p:sp>
      <p:sp>
        <p:nvSpPr>
          <p:cNvPr id="36" name="Shape 36"/>
          <p:cNvSpPr>
            <a:spLocks noGrp="1"/>
          </p:cNvSpPr>
          <p:nvPr>
            <p:ph type="body" idx="1"/>
          </p:nvPr>
        </p:nvSpPr>
        <p:spPr>
          <a:xfrm>
            <a:off x="685800" y="2240279"/>
            <a:ext cx="3803904" cy="4617721"/>
          </a:xfrm>
          <a:prstGeom prst="rect">
            <a:avLst/>
          </a:prstGeom>
        </p:spPr>
        <p:txBody>
          <a:bodyPr/>
          <a:lstStyle/>
          <a:p>
            <a:pPr lvl="0">
              <a:defRPr sz="1800">
                <a:solidFill>
                  <a:srgbClr val="000000"/>
                </a:solidFill>
              </a:defRPr>
            </a:pPr>
            <a:r>
              <a:rPr sz="2400">
                <a:solidFill>
                  <a:srgbClr val="262626"/>
                </a:solidFill>
              </a:rPr>
              <a:t>Corpo livello uno</a:t>
            </a:r>
          </a:p>
          <a:p>
            <a:pPr lvl="1">
              <a:defRPr sz="1800">
                <a:solidFill>
                  <a:srgbClr val="000000"/>
                </a:solidFill>
              </a:defRPr>
            </a:pPr>
            <a:r>
              <a:rPr sz="2400">
                <a:solidFill>
                  <a:srgbClr val="262626"/>
                </a:solidFill>
              </a:rPr>
              <a:t>Corpo livello due</a:t>
            </a:r>
          </a:p>
          <a:p>
            <a:pPr lvl="2">
              <a:defRPr sz="1800">
                <a:solidFill>
                  <a:srgbClr val="000000"/>
                </a:solidFill>
              </a:defRPr>
            </a:pPr>
            <a:r>
              <a:rPr sz="2400">
                <a:solidFill>
                  <a:srgbClr val="262626"/>
                </a:solidFill>
              </a:rPr>
              <a:t>Corpo livello tre</a:t>
            </a:r>
          </a:p>
          <a:p>
            <a:pPr lvl="3">
              <a:defRPr sz="1800">
                <a:solidFill>
                  <a:srgbClr val="000000"/>
                </a:solidFill>
              </a:defRPr>
            </a:pPr>
            <a:r>
              <a:rPr sz="2400">
                <a:solidFill>
                  <a:srgbClr val="262626"/>
                </a:solidFill>
              </a:rPr>
              <a:t>Corpo livello quattro</a:t>
            </a:r>
          </a:p>
          <a:p>
            <a:pPr lvl="4">
              <a:defRPr sz="1800">
                <a:solidFill>
                  <a:srgbClr val="000000"/>
                </a:solidFill>
              </a:defRPr>
            </a:pPr>
            <a:r>
              <a:rPr sz="2400">
                <a:solidFill>
                  <a:srgbClr val="262626"/>
                </a:solidFill>
              </a:rPr>
              <a:t>Corpo livello cinque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38" name="Shape 38"/>
          <p:cNvSpPr>
            <a:spLocks noGrp="1"/>
          </p:cNvSpPr>
          <p:nvPr>
            <p:ph type="title"/>
          </p:nvPr>
        </p:nvSpPr>
        <p:spPr>
          <a:xfrm>
            <a:off x="688490" y="416459"/>
            <a:ext cx="7756264" cy="1361644"/>
          </a:xfrm>
          <a:prstGeom prst="rect">
            <a:avLst/>
          </a:prstGeom>
        </p:spPr>
        <p:txBody>
          <a:bodyPr/>
          <a:lstStyle/>
          <a:p>
            <a:pPr lvl="0">
              <a:defRPr sz="1800">
                <a:solidFill>
                  <a:srgbClr val="000000"/>
                </a:solidFill>
              </a:defRPr>
            </a:pPr>
            <a:r>
              <a:rPr sz="5400">
                <a:solidFill>
                  <a:srgbClr val="895D1D"/>
                </a:solidFill>
              </a:rPr>
              <a:t>Testo titolo</a:t>
            </a:r>
          </a:p>
        </p:txBody>
      </p:sp>
      <p:sp>
        <p:nvSpPr>
          <p:cNvPr id="39" name="Shape 39"/>
          <p:cNvSpPr>
            <a:spLocks noGrp="1"/>
          </p:cNvSpPr>
          <p:nvPr>
            <p:ph type="body" idx="1"/>
          </p:nvPr>
        </p:nvSpPr>
        <p:spPr>
          <a:xfrm>
            <a:off x="1051560" y="1778102"/>
            <a:ext cx="3442447" cy="1120546"/>
          </a:xfrm>
          <a:prstGeom prst="rect">
            <a:avLst/>
          </a:prstGeom>
        </p:spPr>
        <p:txBody>
          <a:bodyPr anchor="b"/>
          <a:lstStyle>
            <a:lvl1pPr marL="0" indent="0" algn="ctr">
              <a:buClrTx/>
              <a:buSzTx/>
              <a:buFontTx/>
              <a:buNone/>
              <a:defRPr>
                <a:solidFill>
                  <a:srgbClr val="895D1D"/>
                </a:solidFill>
              </a:defRPr>
            </a:lvl1pPr>
            <a:lvl2pPr marL="0" indent="457200" algn="ctr">
              <a:buClrTx/>
              <a:buSzTx/>
              <a:buFontTx/>
              <a:buNone/>
              <a:defRPr>
                <a:solidFill>
                  <a:srgbClr val="895D1D"/>
                </a:solidFill>
              </a:defRPr>
            </a:lvl2pPr>
            <a:lvl3pPr marL="0" indent="914400" algn="ctr">
              <a:buClrTx/>
              <a:buSzTx/>
              <a:buFontTx/>
              <a:buNone/>
              <a:defRPr>
                <a:solidFill>
                  <a:srgbClr val="895D1D"/>
                </a:solidFill>
              </a:defRPr>
            </a:lvl3pPr>
            <a:lvl4pPr marL="0" indent="1371600" algn="ctr">
              <a:buClrTx/>
              <a:buSzTx/>
              <a:buFontTx/>
              <a:buNone/>
              <a:defRPr>
                <a:solidFill>
                  <a:srgbClr val="895D1D"/>
                </a:solidFill>
              </a:defRPr>
            </a:lvl4pPr>
            <a:lvl5pPr marL="0" indent="1828800" algn="ctr">
              <a:buClrTx/>
              <a:buSzTx/>
              <a:buFontTx/>
              <a:buNone/>
              <a:defRPr>
                <a:solidFill>
                  <a:srgbClr val="895D1D"/>
                </a:solidFill>
              </a:defRPr>
            </a:lvl5pPr>
          </a:lstStyle>
          <a:p>
            <a:pPr lvl="0">
              <a:defRPr sz="1800">
                <a:solidFill>
                  <a:srgbClr val="000000"/>
                </a:solidFill>
              </a:defRPr>
            </a:pPr>
            <a:r>
              <a:rPr sz="2400">
                <a:solidFill>
                  <a:srgbClr val="895D1D"/>
                </a:solidFill>
              </a:rPr>
              <a:t>Corpo livello uno</a:t>
            </a:r>
          </a:p>
          <a:p>
            <a:pPr lvl="1">
              <a:defRPr sz="1800">
                <a:solidFill>
                  <a:srgbClr val="000000"/>
                </a:solidFill>
              </a:defRPr>
            </a:pPr>
            <a:r>
              <a:rPr sz="2400">
                <a:solidFill>
                  <a:srgbClr val="895D1D"/>
                </a:solidFill>
              </a:rPr>
              <a:t>Corpo livello due</a:t>
            </a:r>
          </a:p>
          <a:p>
            <a:pPr lvl="2">
              <a:defRPr sz="1800">
                <a:solidFill>
                  <a:srgbClr val="000000"/>
                </a:solidFill>
              </a:defRPr>
            </a:pPr>
            <a:r>
              <a:rPr sz="2400">
                <a:solidFill>
                  <a:srgbClr val="895D1D"/>
                </a:solidFill>
              </a:rPr>
              <a:t>Corpo livello tre</a:t>
            </a:r>
          </a:p>
          <a:p>
            <a:pPr lvl="3">
              <a:defRPr sz="1800">
                <a:solidFill>
                  <a:srgbClr val="000000"/>
                </a:solidFill>
              </a:defRPr>
            </a:pPr>
            <a:r>
              <a:rPr sz="2400">
                <a:solidFill>
                  <a:srgbClr val="895D1D"/>
                </a:solidFill>
              </a:rPr>
              <a:t>Corpo livello quattro</a:t>
            </a:r>
          </a:p>
          <a:p>
            <a:pPr lvl="4">
              <a:defRPr sz="1800">
                <a:solidFill>
                  <a:srgbClr val="000000"/>
                </a:solidFill>
              </a:defRPr>
            </a:pPr>
            <a:r>
              <a:rPr sz="2400">
                <a:solidFill>
                  <a:srgbClr val="895D1D"/>
                </a:solidFill>
              </a:rPr>
              <a:t>Corpo livello cinque</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42" name="Shape 42"/>
          <p:cNvSpPr>
            <a:spLocks noGrp="1"/>
          </p:cNvSpPr>
          <p:nvPr>
            <p:ph type="title"/>
          </p:nvPr>
        </p:nvSpPr>
        <p:spPr>
          <a:xfrm>
            <a:off x="688490" y="570155"/>
            <a:ext cx="7756264" cy="1054251"/>
          </a:xfrm>
          <a:prstGeom prst="rect">
            <a:avLst/>
          </a:prstGeom>
        </p:spPr>
        <p:txBody>
          <a:bodyPr/>
          <a:lstStyle/>
          <a:p>
            <a:pPr lvl="0">
              <a:defRPr sz="1800">
                <a:solidFill>
                  <a:srgbClr val="000000"/>
                </a:solidFill>
              </a:defRPr>
            </a:pPr>
            <a:r>
              <a:rPr sz="5400">
                <a:solidFill>
                  <a:srgbClr val="895D1D"/>
                </a:solidFill>
              </a:rPr>
              <a:t>Testo titolo</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Vuota">
    <p:spTree>
      <p:nvGrpSpPr>
        <p:cNvPr id="1" name=""/>
        <p:cNvGrpSpPr/>
        <p:nvPr/>
      </p:nvGrpSpPr>
      <p:grpSpPr>
        <a:xfrm>
          <a:off x="0" y="0"/>
          <a:ext cx="0" cy="0"/>
          <a:chOff x="0" y="0"/>
          <a:chExt cx="0" cy="0"/>
        </a:xfrm>
      </p:grpSpPr>
      <p:sp>
        <p:nvSpPr>
          <p:cNvPr id="45" name="Shape 45"/>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endParaRPr/>
          </a:p>
        </p:txBody>
      </p:sp>
      <p:sp>
        <p:nvSpPr>
          <p:cNvPr id="46" name="Shape 46"/>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uto con didascalia">
    <p:spTree>
      <p:nvGrpSpPr>
        <p:cNvPr id="1" name=""/>
        <p:cNvGrpSpPr/>
        <p:nvPr/>
      </p:nvGrpSpPr>
      <p:grpSpPr>
        <a:xfrm>
          <a:off x="0" y="0"/>
          <a:ext cx="0" cy="0"/>
          <a:chOff x="0" y="0"/>
          <a:chExt cx="0" cy="0"/>
        </a:xfrm>
      </p:grpSpPr>
      <p:sp>
        <p:nvSpPr>
          <p:cNvPr id="48" name="Shape 48"/>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endParaRPr/>
          </a:p>
        </p:txBody>
      </p:sp>
      <p:sp>
        <p:nvSpPr>
          <p:cNvPr id="49" name="Shape 49"/>
          <p:cNvSpPr>
            <a:spLocks noGrp="1"/>
          </p:cNvSpPr>
          <p:nvPr>
            <p:ph type="title"/>
          </p:nvPr>
        </p:nvSpPr>
        <p:spPr>
          <a:xfrm>
            <a:off x="5034579" y="0"/>
            <a:ext cx="3422484" cy="3565117"/>
          </a:xfrm>
          <a:prstGeom prst="rect">
            <a:avLst/>
          </a:prstGeom>
        </p:spPr>
        <p:txBody>
          <a:bodyPr anchor="b"/>
          <a:lstStyle>
            <a:lvl1pPr algn="l">
              <a:defRPr sz="2800"/>
            </a:lvl1pPr>
          </a:lstStyle>
          <a:p>
            <a:pPr lvl="0">
              <a:defRPr sz="1800">
                <a:solidFill>
                  <a:srgbClr val="000000"/>
                </a:solidFill>
              </a:defRPr>
            </a:pPr>
            <a:r>
              <a:rPr sz="2800">
                <a:solidFill>
                  <a:srgbClr val="895D1D"/>
                </a:solidFill>
              </a:rPr>
              <a:t>Testo titolo</a:t>
            </a:r>
          </a:p>
        </p:txBody>
      </p:sp>
      <p:sp>
        <p:nvSpPr>
          <p:cNvPr id="50" name="Shape 50"/>
          <p:cNvSpPr>
            <a:spLocks noGrp="1"/>
          </p:cNvSpPr>
          <p:nvPr>
            <p:ph type="body" idx="1"/>
          </p:nvPr>
        </p:nvSpPr>
        <p:spPr>
          <a:xfrm>
            <a:off x="692000" y="0"/>
            <a:ext cx="4116668" cy="6685561"/>
          </a:xfrm>
          <a:prstGeom prst="rect">
            <a:avLst/>
          </a:prstGeom>
        </p:spPr>
        <p:txBody>
          <a:bodyPr anchor="ctr"/>
          <a:lstStyle/>
          <a:p>
            <a:pPr lvl="0">
              <a:defRPr sz="1800">
                <a:solidFill>
                  <a:srgbClr val="000000"/>
                </a:solidFill>
              </a:defRPr>
            </a:pPr>
            <a:r>
              <a:rPr sz="2400">
                <a:solidFill>
                  <a:srgbClr val="262626"/>
                </a:solidFill>
              </a:rPr>
              <a:t>Corpo livello uno</a:t>
            </a:r>
          </a:p>
          <a:p>
            <a:pPr lvl="1">
              <a:defRPr sz="1800">
                <a:solidFill>
                  <a:srgbClr val="000000"/>
                </a:solidFill>
              </a:defRPr>
            </a:pPr>
            <a:r>
              <a:rPr sz="2400">
                <a:solidFill>
                  <a:srgbClr val="262626"/>
                </a:solidFill>
              </a:rPr>
              <a:t>Corpo livello due</a:t>
            </a:r>
          </a:p>
          <a:p>
            <a:pPr lvl="2">
              <a:defRPr sz="1800">
                <a:solidFill>
                  <a:srgbClr val="000000"/>
                </a:solidFill>
              </a:defRPr>
            </a:pPr>
            <a:r>
              <a:rPr sz="2400">
                <a:solidFill>
                  <a:srgbClr val="262626"/>
                </a:solidFill>
              </a:rPr>
              <a:t>Corpo livello tre</a:t>
            </a:r>
          </a:p>
          <a:p>
            <a:pPr lvl="3">
              <a:defRPr sz="1800">
                <a:solidFill>
                  <a:srgbClr val="000000"/>
                </a:solidFill>
              </a:defRPr>
            </a:pPr>
            <a:r>
              <a:rPr sz="2400">
                <a:solidFill>
                  <a:srgbClr val="262626"/>
                </a:solidFill>
              </a:rPr>
              <a:t>Corpo livello quattro</a:t>
            </a:r>
          </a:p>
          <a:p>
            <a:pPr lvl="4">
              <a:defRPr sz="1800">
                <a:solidFill>
                  <a:srgbClr val="000000"/>
                </a:solidFill>
              </a:defRPr>
            </a:pPr>
            <a:r>
              <a:rPr sz="2400">
                <a:solidFill>
                  <a:srgbClr val="262626"/>
                </a:solidFill>
              </a:rPr>
              <a:t>Corpo livello cinque</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magine con didascalia">
    <p:spTree>
      <p:nvGrpSpPr>
        <p:cNvPr id="1" name=""/>
        <p:cNvGrpSpPr/>
        <p:nvPr/>
      </p:nvGrpSpPr>
      <p:grpSpPr>
        <a:xfrm>
          <a:off x="0" y="0"/>
          <a:ext cx="0" cy="0"/>
          <a:chOff x="0" y="0"/>
          <a:chExt cx="0" cy="0"/>
        </a:xfrm>
      </p:grpSpPr>
      <p:sp>
        <p:nvSpPr>
          <p:cNvPr id="53" name="Shape 53"/>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endParaRPr/>
          </a:p>
        </p:txBody>
      </p:sp>
      <p:sp>
        <p:nvSpPr>
          <p:cNvPr id="54" name="Shape 54"/>
          <p:cNvSpPr>
            <a:spLocks noGrp="1"/>
          </p:cNvSpPr>
          <p:nvPr>
            <p:ph type="title"/>
          </p:nvPr>
        </p:nvSpPr>
        <p:spPr>
          <a:xfrm>
            <a:off x="677731" y="2954318"/>
            <a:ext cx="7767022" cy="2359230"/>
          </a:xfrm>
          <a:prstGeom prst="rect">
            <a:avLst/>
          </a:prstGeom>
        </p:spPr>
        <p:txBody>
          <a:bodyPr anchor="b"/>
          <a:lstStyle>
            <a:lvl1pPr>
              <a:defRPr sz="2800"/>
            </a:lvl1pPr>
          </a:lstStyle>
          <a:p>
            <a:pPr lvl="0">
              <a:defRPr sz="1800">
                <a:solidFill>
                  <a:srgbClr val="000000"/>
                </a:solidFill>
              </a:defRPr>
            </a:pPr>
            <a:r>
              <a:rPr sz="2800">
                <a:solidFill>
                  <a:srgbClr val="895D1D"/>
                </a:solidFill>
              </a:rPr>
              <a:t>Testo titolo</a:t>
            </a:r>
          </a:p>
        </p:txBody>
      </p:sp>
      <p:sp>
        <p:nvSpPr>
          <p:cNvPr id="55" name="Shape 55"/>
          <p:cNvSpPr>
            <a:spLocks noGrp="1"/>
          </p:cNvSpPr>
          <p:nvPr>
            <p:ph type="body" idx="1"/>
          </p:nvPr>
        </p:nvSpPr>
        <p:spPr>
          <a:xfrm>
            <a:off x="688488" y="5324306"/>
            <a:ext cx="7756265" cy="1533694"/>
          </a:xfrm>
          <a:prstGeom prst="rect">
            <a:avLst/>
          </a:prstGeom>
        </p:spPr>
        <p:txBody>
          <a:bodyPr/>
          <a:lstStyle>
            <a:lvl1pPr marL="0" indent="0" algn="ctr">
              <a:spcBef>
                <a:spcPts val="300"/>
              </a:spcBef>
              <a:buClrTx/>
              <a:buSzTx/>
              <a:buFontTx/>
              <a:buNone/>
              <a:defRPr sz="1600"/>
            </a:lvl1pPr>
            <a:lvl2pPr marL="0" indent="457200" algn="ctr">
              <a:spcBef>
                <a:spcPts val="300"/>
              </a:spcBef>
              <a:buClrTx/>
              <a:buSzTx/>
              <a:buFontTx/>
              <a:buNone/>
              <a:defRPr sz="1600"/>
            </a:lvl2pPr>
            <a:lvl3pPr marL="0" indent="914400" algn="ctr">
              <a:spcBef>
                <a:spcPts val="300"/>
              </a:spcBef>
              <a:buClrTx/>
              <a:buSzTx/>
              <a:buFontTx/>
              <a:buNone/>
              <a:defRPr sz="1600"/>
            </a:lvl3pPr>
            <a:lvl4pPr marL="0" indent="1371600" algn="ctr">
              <a:spcBef>
                <a:spcPts val="300"/>
              </a:spcBef>
              <a:buClrTx/>
              <a:buSzTx/>
              <a:buFontTx/>
              <a:buNone/>
              <a:defRPr sz="1600"/>
            </a:lvl4pPr>
            <a:lvl5pPr marL="0" indent="1828800" algn="ctr">
              <a:spcBef>
                <a:spcPts val="300"/>
              </a:spcBef>
              <a:buClrTx/>
              <a:buSzTx/>
              <a:buFontTx/>
              <a:buNone/>
              <a:defRPr sz="1600"/>
            </a:lvl5pPr>
          </a:lstStyle>
          <a:p>
            <a:pPr lvl="0">
              <a:defRPr sz="1800">
                <a:solidFill>
                  <a:srgbClr val="000000"/>
                </a:solidFill>
              </a:defRPr>
            </a:pPr>
            <a:r>
              <a:rPr sz="1600">
                <a:solidFill>
                  <a:srgbClr val="262626"/>
                </a:solidFill>
              </a:rPr>
              <a:t>Corpo livello uno</a:t>
            </a:r>
          </a:p>
          <a:p>
            <a:pPr lvl="1">
              <a:defRPr sz="1800">
                <a:solidFill>
                  <a:srgbClr val="000000"/>
                </a:solidFill>
              </a:defRPr>
            </a:pPr>
            <a:r>
              <a:rPr sz="1600">
                <a:solidFill>
                  <a:srgbClr val="262626"/>
                </a:solidFill>
              </a:rPr>
              <a:t>Corpo livello due</a:t>
            </a:r>
          </a:p>
          <a:p>
            <a:pPr lvl="2">
              <a:defRPr sz="1800">
                <a:solidFill>
                  <a:srgbClr val="000000"/>
                </a:solidFill>
              </a:defRPr>
            </a:pPr>
            <a:r>
              <a:rPr sz="1600">
                <a:solidFill>
                  <a:srgbClr val="262626"/>
                </a:solidFill>
              </a:rPr>
              <a:t>Corpo livello tre</a:t>
            </a:r>
          </a:p>
          <a:p>
            <a:pPr lvl="3">
              <a:defRPr sz="1800">
                <a:solidFill>
                  <a:srgbClr val="000000"/>
                </a:solidFill>
              </a:defRPr>
            </a:pPr>
            <a:r>
              <a:rPr sz="1600">
                <a:solidFill>
                  <a:srgbClr val="262626"/>
                </a:solidFill>
              </a:rPr>
              <a:t>Corpo livello quattro</a:t>
            </a:r>
          </a:p>
          <a:p>
            <a:pPr lvl="4">
              <a:defRPr sz="1800">
                <a:solidFill>
                  <a:srgbClr val="000000"/>
                </a:solidFill>
              </a:defRPr>
            </a:pPr>
            <a:r>
              <a:rPr sz="1600">
                <a:solidFill>
                  <a:srgbClr val="262626"/>
                </a:solidFill>
              </a:rPr>
              <a:t>Corpo livello cinque</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endParaRPr/>
          </a:p>
        </p:txBody>
      </p:sp>
      <p:sp>
        <p:nvSpPr>
          <p:cNvPr id="3" name="Shape 3"/>
          <p:cNvSpPr>
            <a:spLocks noGrp="1"/>
          </p:cNvSpPr>
          <p:nvPr>
            <p:ph type="body" idx="1"/>
          </p:nvPr>
        </p:nvSpPr>
        <p:spPr>
          <a:xfrm>
            <a:off x="699246" y="2248347"/>
            <a:ext cx="7745506" cy="460965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400">
                <a:solidFill>
                  <a:srgbClr val="262626"/>
                </a:solidFill>
              </a:rPr>
              <a:t>Corpo livello uno</a:t>
            </a:r>
          </a:p>
          <a:p>
            <a:pPr lvl="1">
              <a:defRPr sz="1800">
                <a:solidFill>
                  <a:srgbClr val="000000"/>
                </a:solidFill>
              </a:defRPr>
            </a:pPr>
            <a:r>
              <a:rPr sz="2400">
                <a:solidFill>
                  <a:srgbClr val="262626"/>
                </a:solidFill>
              </a:rPr>
              <a:t>Corpo livello due</a:t>
            </a:r>
          </a:p>
          <a:p>
            <a:pPr lvl="2">
              <a:defRPr sz="1800">
                <a:solidFill>
                  <a:srgbClr val="000000"/>
                </a:solidFill>
              </a:defRPr>
            </a:pPr>
            <a:r>
              <a:rPr sz="2400">
                <a:solidFill>
                  <a:srgbClr val="262626"/>
                </a:solidFill>
              </a:rPr>
              <a:t>Corpo livello tre</a:t>
            </a:r>
          </a:p>
          <a:p>
            <a:pPr lvl="3">
              <a:defRPr sz="1800">
                <a:solidFill>
                  <a:srgbClr val="000000"/>
                </a:solidFill>
              </a:defRPr>
            </a:pPr>
            <a:r>
              <a:rPr sz="2400">
                <a:solidFill>
                  <a:srgbClr val="262626"/>
                </a:solidFill>
              </a:rPr>
              <a:t>Corpo livello quattro</a:t>
            </a:r>
          </a:p>
          <a:p>
            <a:pPr lvl="4">
              <a:defRPr sz="1800">
                <a:solidFill>
                  <a:srgbClr val="000000"/>
                </a:solidFill>
              </a:defRPr>
            </a:pPr>
            <a:r>
              <a:rPr sz="2400">
                <a:solidFill>
                  <a:srgbClr val="262626"/>
                </a:solidFill>
              </a:rPr>
              <a:t>Corpo livello cinque</a:t>
            </a:r>
          </a:p>
        </p:txBody>
      </p:sp>
      <p:sp>
        <p:nvSpPr>
          <p:cNvPr id="4" name="Shape 4"/>
          <p:cNvSpPr>
            <a:spLocks noGrp="1"/>
          </p:cNvSpPr>
          <p:nvPr>
            <p:ph type="sldNum" sz="quarter" idx="2"/>
          </p:nvPr>
        </p:nvSpPr>
        <p:spPr>
          <a:xfrm>
            <a:off x="6639263" y="6209384"/>
            <a:ext cx="2133601" cy="269241"/>
          </a:xfrm>
          <a:prstGeom prst="rect">
            <a:avLst/>
          </a:prstGeom>
          <a:ln w="12700">
            <a:miter lim="400000"/>
          </a:ln>
        </p:spPr>
        <p:txBody>
          <a:bodyPr lIns="45719" rIns="45719" anchor="ctr">
            <a:spAutoFit/>
          </a:bodyPr>
          <a:lstStyle>
            <a:lvl1pPr algn="r">
              <a:defRPr sz="1200">
                <a:solidFill>
                  <a:srgbClr val="895D1D"/>
                </a:solidFill>
              </a:defRPr>
            </a:lvl1pPr>
          </a:lstStyle>
          <a:p>
            <a:pPr lvl="0"/>
            <a:fld id="{86CB4B4D-7CA3-9044-876B-883B54F8677D}" type="slidenum">
              <a:t>‹N›</a:t>
            </a:fld>
            <a:endParaRPr/>
          </a:p>
        </p:txBody>
      </p:sp>
      <p:sp>
        <p:nvSpPr>
          <p:cNvPr id="5" name="Shape 5"/>
          <p:cNvSpPr>
            <a:spLocks noGrp="1"/>
          </p:cNvSpPr>
          <p:nvPr>
            <p:ph type="title"/>
          </p:nvPr>
        </p:nvSpPr>
        <p:spPr>
          <a:xfrm>
            <a:off x="688490" y="0"/>
            <a:ext cx="7756264" cy="219456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solidFill>
                  <a:srgbClr val="000000"/>
                </a:solidFill>
              </a:defRPr>
            </a:pPr>
            <a:r>
              <a:rPr sz="5400">
                <a:solidFill>
                  <a:srgbClr val="895D1D"/>
                </a:solidFill>
              </a:rPr>
              <a:t>Testo titolo</a:t>
            </a:r>
          </a:p>
        </p:txBody>
      </p:sp>
      <p:grpSp>
        <p:nvGrpSpPr>
          <p:cNvPr id="9" name="Group 9"/>
          <p:cNvGrpSpPr/>
          <p:nvPr/>
        </p:nvGrpSpPr>
        <p:grpSpPr>
          <a:xfrm>
            <a:off x="1172584" y="1392216"/>
            <a:ext cx="6779111" cy="834714"/>
            <a:chOff x="0" y="0"/>
            <a:chExt cx="6779110" cy="834712"/>
          </a:xfrm>
        </p:grpSpPr>
        <p:sp>
          <p:nvSpPr>
            <p:cNvPr id="6" name="Shape 6"/>
            <p:cNvSpPr/>
            <p:nvPr/>
          </p:nvSpPr>
          <p:spPr>
            <a:xfrm>
              <a:off x="2974488" y="0"/>
              <a:ext cx="891070" cy="8347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5400">
                  <a:solidFill>
                    <a:srgbClr val="DBA455"/>
                  </a:solidFill>
                  <a:latin typeface="+mj-lt"/>
                  <a:ea typeface="+mj-ea"/>
                  <a:cs typeface="+mj-cs"/>
                  <a:sym typeface="Helvetica"/>
                </a:defRPr>
              </a:lvl1pPr>
            </a:lstStyle>
            <a:p>
              <a:pPr lvl="0">
                <a:defRPr sz="1800">
                  <a:solidFill>
                    <a:srgbClr val="000000"/>
                  </a:solidFill>
                </a:defRPr>
              </a:pPr>
              <a:r>
                <a:rPr sz="5400">
                  <a:solidFill>
                    <a:srgbClr val="DBA455"/>
                  </a:solidFill>
                </a:rPr>
                <a:t></a:t>
              </a:r>
            </a:p>
          </p:txBody>
        </p:sp>
        <p:sp>
          <p:nvSpPr>
            <p:cNvPr id="7" name="Shape 7"/>
            <p:cNvSpPr/>
            <p:nvPr/>
          </p:nvSpPr>
          <p:spPr>
            <a:xfrm flipH="1" flipV="1">
              <a:off x="-1" y="544161"/>
              <a:ext cx="3119720" cy="1588"/>
            </a:xfrm>
            <a:prstGeom prst="line">
              <a:avLst/>
            </a:prstGeom>
            <a:noFill/>
            <a:ln w="12700" cap="flat">
              <a:solidFill>
                <a:srgbClr val="DBA45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 name="Shape 8"/>
            <p:cNvSpPr/>
            <p:nvPr/>
          </p:nvSpPr>
          <p:spPr>
            <a:xfrm flipH="1" flipV="1">
              <a:off x="3659391" y="541191"/>
              <a:ext cx="3119720" cy="1588"/>
            </a:xfrm>
            <a:prstGeom prst="line">
              <a:avLst/>
            </a:prstGeom>
            <a:noFill/>
            <a:ln w="12700" cap="flat">
              <a:solidFill>
                <a:srgbClr val="DBA455"/>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5400">
          <a:solidFill>
            <a:srgbClr val="895D1D"/>
          </a:solidFill>
          <a:latin typeface="Book Antiqua"/>
          <a:ea typeface="Book Antiqua"/>
          <a:cs typeface="Book Antiqua"/>
          <a:sym typeface="Book Antiqua"/>
        </a:defRPr>
      </a:lvl1pPr>
      <a:lvl2pPr algn="ctr">
        <a:defRPr sz="5400">
          <a:solidFill>
            <a:srgbClr val="895D1D"/>
          </a:solidFill>
          <a:latin typeface="Book Antiqua"/>
          <a:ea typeface="Book Antiqua"/>
          <a:cs typeface="Book Antiqua"/>
          <a:sym typeface="Book Antiqua"/>
        </a:defRPr>
      </a:lvl2pPr>
      <a:lvl3pPr algn="ctr">
        <a:defRPr sz="5400">
          <a:solidFill>
            <a:srgbClr val="895D1D"/>
          </a:solidFill>
          <a:latin typeface="Book Antiqua"/>
          <a:ea typeface="Book Antiqua"/>
          <a:cs typeface="Book Antiqua"/>
          <a:sym typeface="Book Antiqua"/>
        </a:defRPr>
      </a:lvl3pPr>
      <a:lvl4pPr algn="ctr">
        <a:defRPr sz="5400">
          <a:solidFill>
            <a:srgbClr val="895D1D"/>
          </a:solidFill>
          <a:latin typeface="Book Antiqua"/>
          <a:ea typeface="Book Antiqua"/>
          <a:cs typeface="Book Antiqua"/>
          <a:sym typeface="Book Antiqua"/>
        </a:defRPr>
      </a:lvl4pPr>
      <a:lvl5pPr algn="ctr">
        <a:defRPr sz="5400">
          <a:solidFill>
            <a:srgbClr val="895D1D"/>
          </a:solidFill>
          <a:latin typeface="Book Antiqua"/>
          <a:ea typeface="Book Antiqua"/>
          <a:cs typeface="Book Antiqua"/>
          <a:sym typeface="Book Antiqua"/>
        </a:defRPr>
      </a:lvl5pPr>
      <a:lvl6pPr algn="ctr">
        <a:defRPr sz="5400">
          <a:solidFill>
            <a:srgbClr val="895D1D"/>
          </a:solidFill>
          <a:latin typeface="Book Antiqua"/>
          <a:ea typeface="Book Antiqua"/>
          <a:cs typeface="Book Antiqua"/>
          <a:sym typeface="Book Antiqua"/>
        </a:defRPr>
      </a:lvl6pPr>
      <a:lvl7pPr algn="ctr">
        <a:defRPr sz="5400">
          <a:solidFill>
            <a:srgbClr val="895D1D"/>
          </a:solidFill>
          <a:latin typeface="Book Antiqua"/>
          <a:ea typeface="Book Antiqua"/>
          <a:cs typeface="Book Antiqua"/>
          <a:sym typeface="Book Antiqua"/>
        </a:defRPr>
      </a:lvl7pPr>
      <a:lvl8pPr algn="ctr">
        <a:defRPr sz="5400">
          <a:solidFill>
            <a:srgbClr val="895D1D"/>
          </a:solidFill>
          <a:latin typeface="Book Antiqua"/>
          <a:ea typeface="Book Antiqua"/>
          <a:cs typeface="Book Antiqua"/>
          <a:sym typeface="Book Antiqua"/>
        </a:defRPr>
      </a:lvl8pPr>
      <a:lvl9pPr algn="ctr">
        <a:defRPr sz="5400">
          <a:solidFill>
            <a:srgbClr val="895D1D"/>
          </a:solidFill>
          <a:latin typeface="Book Antiqua"/>
          <a:ea typeface="Book Antiqua"/>
          <a:cs typeface="Book Antiqua"/>
          <a:sym typeface="Book Antiqua"/>
        </a:defRPr>
      </a:lvl9pPr>
    </p:titleStyle>
    <p:bodyStyle>
      <a:lvl1pPr marL="365759" indent="-365759">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1pPr>
      <a:lvl2pPr marL="810490" indent="-399010">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2pPr>
      <a:lvl3pPr marL="1216151" indent="-438911">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3pPr>
      <a:lvl4pPr marL="1615440" indent="-426719">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4pPr>
      <a:lvl5pPr marL="1988820" indent="-480060">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5pPr>
      <a:lvl6pPr marL="2344782" indent="-470262">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6pPr>
      <a:lvl7pPr marL="2664822" indent="-470262">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7pPr>
      <a:lvl8pPr marL="2984862" indent="-470262">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8pPr>
      <a:lvl9pPr marL="3304902" indent="-470262">
        <a:spcBef>
          <a:spcPts val="500"/>
        </a:spcBef>
        <a:buClr>
          <a:srgbClr val="873624"/>
        </a:buClr>
        <a:buSzPct val="100000"/>
        <a:buFont typeface="Helvetica"/>
        <a:buChar char=""/>
        <a:defRPr sz="2400">
          <a:solidFill>
            <a:srgbClr val="262626"/>
          </a:solidFill>
          <a:latin typeface="Book Antiqua"/>
          <a:ea typeface="Book Antiqua"/>
          <a:cs typeface="Book Antiqua"/>
          <a:sym typeface="Book Antiqua"/>
        </a:defRPr>
      </a:lvl9pPr>
    </p:bodyStyle>
    <p:otherStyle>
      <a:lvl1pPr algn="r">
        <a:defRPr sz="1200">
          <a:solidFill>
            <a:schemeClr val="tx1"/>
          </a:solidFill>
          <a:latin typeface="+mn-lt"/>
          <a:ea typeface="+mn-ea"/>
          <a:cs typeface="+mn-cs"/>
          <a:sym typeface="Book Antiqua"/>
        </a:defRPr>
      </a:lvl1pPr>
      <a:lvl2pPr indent="457200" algn="r">
        <a:defRPr sz="1200">
          <a:solidFill>
            <a:schemeClr val="tx1"/>
          </a:solidFill>
          <a:latin typeface="+mn-lt"/>
          <a:ea typeface="+mn-ea"/>
          <a:cs typeface="+mn-cs"/>
          <a:sym typeface="Book Antiqua"/>
        </a:defRPr>
      </a:lvl2pPr>
      <a:lvl3pPr indent="914400" algn="r">
        <a:defRPr sz="1200">
          <a:solidFill>
            <a:schemeClr val="tx1"/>
          </a:solidFill>
          <a:latin typeface="+mn-lt"/>
          <a:ea typeface="+mn-ea"/>
          <a:cs typeface="+mn-cs"/>
          <a:sym typeface="Book Antiqua"/>
        </a:defRPr>
      </a:lvl3pPr>
      <a:lvl4pPr indent="1371600" algn="r">
        <a:defRPr sz="1200">
          <a:solidFill>
            <a:schemeClr val="tx1"/>
          </a:solidFill>
          <a:latin typeface="+mn-lt"/>
          <a:ea typeface="+mn-ea"/>
          <a:cs typeface="+mn-cs"/>
          <a:sym typeface="Book Antiqua"/>
        </a:defRPr>
      </a:lvl4pPr>
      <a:lvl5pPr indent="1828800" algn="r">
        <a:defRPr sz="1200">
          <a:solidFill>
            <a:schemeClr val="tx1"/>
          </a:solidFill>
          <a:latin typeface="+mn-lt"/>
          <a:ea typeface="+mn-ea"/>
          <a:cs typeface="+mn-cs"/>
          <a:sym typeface="Book Antiqua"/>
        </a:defRPr>
      </a:lvl5pPr>
      <a:lvl6pPr indent="2286000" algn="r">
        <a:defRPr sz="1200">
          <a:solidFill>
            <a:schemeClr val="tx1"/>
          </a:solidFill>
          <a:latin typeface="+mn-lt"/>
          <a:ea typeface="+mn-ea"/>
          <a:cs typeface="+mn-cs"/>
          <a:sym typeface="Book Antiqua"/>
        </a:defRPr>
      </a:lvl6pPr>
      <a:lvl7pPr indent="2743200" algn="r">
        <a:defRPr sz="1200">
          <a:solidFill>
            <a:schemeClr val="tx1"/>
          </a:solidFill>
          <a:latin typeface="+mn-lt"/>
          <a:ea typeface="+mn-ea"/>
          <a:cs typeface="+mn-cs"/>
          <a:sym typeface="Book Antiqua"/>
        </a:defRPr>
      </a:lvl7pPr>
      <a:lvl8pPr indent="3200400" algn="r">
        <a:defRPr sz="1200">
          <a:solidFill>
            <a:schemeClr val="tx1"/>
          </a:solidFill>
          <a:latin typeface="+mn-lt"/>
          <a:ea typeface="+mn-ea"/>
          <a:cs typeface="+mn-cs"/>
          <a:sym typeface="Book Antiqua"/>
        </a:defRPr>
      </a:lvl8pPr>
      <a:lvl9pPr indent="3657600" algn="r">
        <a:defRPr sz="1200">
          <a:solidFill>
            <a:schemeClr val="tx1"/>
          </a:solidFill>
          <a:latin typeface="+mn-lt"/>
          <a:ea typeface="+mn-ea"/>
          <a:cs typeface="+mn-cs"/>
          <a:sym typeface="Book Antiqu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mtferla@aogarbagnate.lombardia.it"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503279" y="1857469"/>
            <a:ext cx="3466978" cy="3466978"/>
          </a:xfrm>
          <a:prstGeom prst="rect">
            <a:avLst/>
          </a:prstGeom>
        </p:spPr>
        <p:txBody>
          <a:bodyPr lIns="0" tIns="0" rIns="0" bIns="0">
            <a:normAutofit fontScale="90000"/>
          </a:bodyPr>
          <a:lstStyle/>
          <a:p>
            <a:pPr lvl="0" defTabSz="365760">
              <a:defRPr sz="1800">
                <a:ln w="9525">
                  <a:noFill/>
                </a:ln>
                <a:solidFill>
                  <a:srgbClr val="000000"/>
                </a:solidFill>
                <a:effectLst/>
              </a:defRPr>
            </a:pP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Materiale</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didattico</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t>
            </a:r>
          </a:p>
          <a:p>
            <a:pPr lvl="0" defTabSz="365760">
              <a:defRPr sz="1800">
                <a:ln w="9525">
                  <a:noFill/>
                </a:ln>
                <a:solidFill>
                  <a:srgbClr val="000000"/>
                </a:solidFill>
                <a:effectLst/>
              </a:defRPr>
            </a:pP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Primo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seminario</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t>
            </a:r>
          </a:p>
          <a:p>
            <a:pPr lvl="0" defTabSz="365760">
              <a:defRPr sz="1800">
                <a:ln w="9525">
                  <a:noFill/>
                </a:ln>
                <a:solidFill>
                  <a:srgbClr val="000000"/>
                </a:solidFill>
                <a:effectLst/>
              </a:defRPr>
            </a:pP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del 31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marzo</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2015</a:t>
            </a:r>
          </a:p>
          <a:p>
            <a:pPr lvl="0" defTabSz="365760">
              <a:defRPr sz="1800">
                <a:ln w="9525">
                  <a:noFill/>
                </a:ln>
                <a:solidFill>
                  <a:srgbClr val="000000"/>
                </a:solidFill>
                <a:effectLst/>
              </a:defRPr>
            </a:pPr>
            <a:endParaRPr sz="1920" dirty="0">
              <a:ln w="508">
                <a:solidFill>
                  <a:srgbClr val="FFFFFF">
                    <a:alpha val="64999"/>
                  </a:srgbClr>
                </a:solidFill>
              </a:ln>
              <a:solidFill>
                <a:srgbClr val="FFFFFF"/>
              </a:solidFill>
              <a:effectLst>
                <a:outerShdw blurRad="10160" dist="5080" dir="14220000" rotWithShape="0">
                  <a:srgbClr val="000000">
                    <a:alpha val="50000"/>
                  </a:srgbClr>
                </a:outerShdw>
              </a:effectLst>
            </a:endParaRPr>
          </a:p>
          <a:p>
            <a:pPr lvl="0" defTabSz="365760">
              <a:defRPr sz="1800">
                <a:ln w="9525">
                  <a:noFill/>
                </a:ln>
                <a:solidFill>
                  <a:srgbClr val="000000"/>
                </a:solidFill>
                <a:effectLst/>
              </a:defRPr>
            </a:pPr>
            <a:endParaRPr sz="1920" dirty="0">
              <a:ln w="508">
                <a:solidFill>
                  <a:srgbClr val="FFFFFF">
                    <a:alpha val="64999"/>
                  </a:srgbClr>
                </a:solidFill>
              </a:ln>
              <a:solidFill>
                <a:srgbClr val="FFFFFF"/>
              </a:solidFill>
              <a:effectLst>
                <a:outerShdw blurRad="10160" dist="5080" dir="14220000" rotWithShape="0">
                  <a:srgbClr val="000000">
                    <a:alpha val="50000"/>
                  </a:srgbClr>
                </a:outerShdw>
              </a:effectLst>
            </a:endParaRPr>
          </a:p>
          <a:p>
            <a:pPr lvl="0" defTabSz="365760">
              <a:defRPr sz="1800">
                <a:ln w="9525">
                  <a:noFill/>
                </a:ln>
                <a:solidFill>
                  <a:srgbClr val="000000"/>
                </a:solidFill>
                <a:effectLst/>
              </a:defRPr>
            </a:pP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la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Magistratura</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di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sorveglianza</a:t>
            </a:r>
            <a:endParaRPr sz="1920" dirty="0">
              <a:ln w="508">
                <a:solidFill>
                  <a:srgbClr val="FFFFFF">
                    <a:alpha val="64999"/>
                  </a:srgbClr>
                </a:solidFill>
              </a:ln>
              <a:solidFill>
                <a:srgbClr val="FFFFFF"/>
              </a:solidFill>
              <a:effectLst>
                <a:outerShdw blurRad="10160" dist="5080" dir="14220000" rotWithShape="0">
                  <a:srgbClr val="000000">
                    <a:alpha val="50000"/>
                  </a:srgbClr>
                </a:outerShdw>
              </a:effectLst>
            </a:endParaRPr>
          </a:p>
          <a:p>
            <a:pPr lvl="0" defTabSz="365760">
              <a:defRPr sz="1800">
                <a:ln w="9525">
                  <a:noFill/>
                </a:ln>
                <a:solidFill>
                  <a:srgbClr val="000000"/>
                </a:solidFill>
                <a:effectLst/>
              </a:defRPr>
            </a:pP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La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pericolosità</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sociale</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t>
            </a:r>
          </a:p>
          <a:p>
            <a:pPr lvl="0" defTabSz="365760">
              <a:defRPr sz="1800">
                <a:ln w="9525">
                  <a:noFill/>
                </a:ln>
                <a:solidFill>
                  <a:srgbClr val="000000"/>
                </a:solidFill>
                <a:effectLst/>
              </a:defRPr>
            </a:pP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Le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misure</a:t>
            </a: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di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sicurezza</a:t>
            </a:r>
            <a:endParaRPr sz="1920" dirty="0">
              <a:ln w="508">
                <a:solidFill>
                  <a:srgbClr val="FFFFFF">
                    <a:alpha val="64999"/>
                  </a:srgbClr>
                </a:solidFill>
              </a:ln>
              <a:solidFill>
                <a:srgbClr val="FFFFFF"/>
              </a:solidFill>
              <a:effectLst>
                <a:outerShdw blurRad="10160" dist="5080" dir="14220000" rotWithShape="0">
                  <a:srgbClr val="000000">
                    <a:alpha val="50000"/>
                  </a:srgbClr>
                </a:outerShdw>
              </a:effectLst>
            </a:endParaRPr>
          </a:p>
          <a:p>
            <a:pPr lvl="0" defTabSz="365760">
              <a:defRPr sz="1800">
                <a:ln w="9525">
                  <a:noFill/>
                </a:ln>
                <a:solidFill>
                  <a:srgbClr val="000000"/>
                </a:solidFill>
                <a:effectLst/>
              </a:defRPr>
            </a:pP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Il </a:t>
            </a:r>
            <a:r>
              <a:rPr sz="1920" dirty="0" err="1">
                <a:ln w="508">
                  <a:solidFill>
                    <a:srgbClr val="FFFFFF">
                      <a:alpha val="64999"/>
                    </a:srgbClr>
                  </a:solidFill>
                </a:ln>
                <a:solidFill>
                  <a:srgbClr val="FFFFFF"/>
                </a:solidFill>
                <a:effectLst>
                  <a:outerShdw blurRad="10160" dist="5080" dir="14220000" rotWithShape="0">
                    <a:srgbClr val="000000">
                      <a:alpha val="50000"/>
                    </a:srgbClr>
                  </a:outerShdw>
                </a:effectLst>
              </a:rPr>
              <a:t>riesame</a:t>
            </a:r>
            <a:endParaRPr sz="1920" dirty="0">
              <a:ln w="508">
                <a:solidFill>
                  <a:srgbClr val="FFFFFF">
                    <a:alpha val="64999"/>
                  </a:srgbClr>
                </a:solidFill>
              </a:ln>
              <a:solidFill>
                <a:srgbClr val="FFFFFF"/>
              </a:solidFill>
              <a:effectLst>
                <a:outerShdw blurRad="10160" dist="5080" dir="14220000" rotWithShape="0">
                  <a:srgbClr val="000000">
                    <a:alpha val="50000"/>
                  </a:srgbClr>
                </a:outerShdw>
              </a:effectLst>
            </a:endParaRPr>
          </a:p>
          <a:p>
            <a:pPr lvl="0" defTabSz="365760">
              <a:defRPr sz="1800">
                <a:ln w="9525">
                  <a:noFill/>
                </a:ln>
                <a:solidFill>
                  <a:srgbClr val="000000"/>
                </a:solidFill>
                <a:effectLst/>
              </a:defRPr>
            </a:pPr>
            <a:endParaRPr sz="1920" dirty="0">
              <a:ln w="508">
                <a:solidFill>
                  <a:srgbClr val="FFFFFF">
                    <a:alpha val="64999"/>
                  </a:srgbClr>
                </a:solidFill>
              </a:ln>
              <a:solidFill>
                <a:srgbClr val="FFFFFF"/>
              </a:solidFill>
              <a:effectLst>
                <a:outerShdw blurRad="10160" dist="5080" dir="14220000" rotWithShape="0">
                  <a:srgbClr val="000000">
                    <a:alpha val="50000"/>
                  </a:srgbClr>
                </a:outerShdw>
              </a:effectLst>
            </a:endParaRPr>
          </a:p>
          <a:p>
            <a:pPr lvl="0" defTabSz="365760">
              <a:defRPr sz="1800">
                <a:ln w="9525">
                  <a:noFill/>
                </a:ln>
                <a:solidFill>
                  <a:srgbClr val="000000"/>
                </a:solidFill>
                <a:effectLst/>
              </a:defRPr>
            </a:pP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t/>
            </a:r>
            <a:br>
              <a:rPr sz="1920" dirty="0">
                <a:ln w="508">
                  <a:solidFill>
                    <a:srgbClr val="FFFFFF">
                      <a:alpha val="64999"/>
                    </a:srgbClr>
                  </a:solidFill>
                </a:ln>
                <a:solidFill>
                  <a:srgbClr val="FFFFFF"/>
                </a:solidFill>
                <a:effectLst>
                  <a:outerShdw blurRad="10160" dist="5080" dir="14220000" rotWithShape="0">
                    <a:srgbClr val="000000">
                      <a:alpha val="50000"/>
                    </a:srgbClr>
                  </a:outerShdw>
                </a:effectLst>
              </a:rPr>
            </a:br>
            <a:r>
              <a:rPr sz="1920" dirty="0">
                <a:ln w="508">
                  <a:solidFill>
                    <a:srgbClr val="FFFFFF">
                      <a:alpha val="64999"/>
                    </a:srgbClr>
                  </a:solidFill>
                </a:ln>
                <a:solidFill>
                  <a:srgbClr val="002060"/>
                </a:solidFill>
                <a:effectLst>
                  <a:outerShdw blurRad="10160" dist="5080" dir="14220000" rotWithShape="0">
                    <a:srgbClr val="000000">
                      <a:alpha val="50000"/>
                    </a:srgbClr>
                  </a:outerShdw>
                </a:effectLst>
              </a:rPr>
              <a:t>Quale </a:t>
            </a:r>
            <a:r>
              <a:rPr sz="1920" dirty="0" err="1">
                <a:ln w="508">
                  <a:solidFill>
                    <a:srgbClr val="FFFFFF">
                      <a:alpha val="64999"/>
                    </a:srgbClr>
                  </a:solidFill>
                </a:ln>
                <a:solidFill>
                  <a:srgbClr val="002060"/>
                </a:solidFill>
                <a:effectLst>
                  <a:outerShdw blurRad="10160" dist="5080" dir="14220000" rotWithShape="0">
                    <a:srgbClr val="000000">
                      <a:alpha val="50000"/>
                    </a:srgbClr>
                  </a:outerShdw>
                </a:effectLst>
              </a:rPr>
              <a:t>alleanza</a:t>
            </a:r>
            <a:r>
              <a:rPr sz="1920" dirty="0">
                <a:ln w="508">
                  <a:solidFill>
                    <a:srgbClr val="FFFFFF">
                      <a:alpha val="64999"/>
                    </a:srgbClr>
                  </a:solidFill>
                </a:ln>
                <a:solidFill>
                  <a:srgbClr val="002060"/>
                </a:solidFill>
                <a:effectLst>
                  <a:outerShdw blurRad="10160" dist="5080" dir="14220000" rotWithShape="0">
                    <a:srgbClr val="000000">
                      <a:alpha val="50000"/>
                    </a:srgbClr>
                  </a:outerShdw>
                </a:effectLst>
              </a:rPr>
              <a:t> </a:t>
            </a:r>
            <a:r>
              <a:rPr sz="1920" dirty="0" err="1">
                <a:ln w="508">
                  <a:solidFill>
                    <a:srgbClr val="FFFFFF">
                      <a:alpha val="64999"/>
                    </a:srgbClr>
                  </a:solidFill>
                </a:ln>
                <a:solidFill>
                  <a:srgbClr val="002060"/>
                </a:solidFill>
                <a:effectLst>
                  <a:outerShdw blurRad="10160" dist="5080" dir="14220000" rotWithShape="0">
                    <a:srgbClr val="000000">
                      <a:alpha val="50000"/>
                    </a:srgbClr>
                  </a:outerShdw>
                </a:effectLst>
              </a:rPr>
              <a:t>possibile</a:t>
            </a:r>
            <a:r>
              <a:rPr sz="1920" dirty="0">
                <a:ln w="508">
                  <a:solidFill>
                    <a:srgbClr val="FFFFFF">
                      <a:alpha val="64999"/>
                    </a:srgbClr>
                  </a:solidFill>
                </a:ln>
                <a:solidFill>
                  <a:srgbClr val="002060"/>
                </a:solidFill>
                <a:effectLst>
                  <a:outerShdw blurRad="10160" dist="5080" dir="14220000" rotWithShape="0">
                    <a:srgbClr val="000000">
                      <a:alpha val="50000"/>
                    </a:srgbClr>
                  </a:outerShdw>
                </a:effectLst>
              </a:rPr>
              <a:t> </a:t>
            </a:r>
            <a:r>
              <a:rPr sz="1920" dirty="0" err="1">
                <a:ln w="508">
                  <a:solidFill>
                    <a:srgbClr val="FFFFFF">
                      <a:alpha val="64999"/>
                    </a:srgbClr>
                  </a:solidFill>
                </a:ln>
                <a:solidFill>
                  <a:srgbClr val="002060"/>
                </a:solidFill>
                <a:effectLst>
                  <a:outerShdw blurRad="10160" dist="5080" dir="14220000" rotWithShape="0">
                    <a:srgbClr val="000000">
                      <a:alpha val="50000"/>
                    </a:srgbClr>
                  </a:outerShdw>
                </a:effectLst>
              </a:rPr>
              <a:t>tra</a:t>
            </a:r>
            <a:r>
              <a:rPr sz="1920" dirty="0">
                <a:ln w="508">
                  <a:solidFill>
                    <a:srgbClr val="FFFFFF">
                      <a:alpha val="64999"/>
                    </a:srgbClr>
                  </a:solidFill>
                </a:ln>
                <a:solidFill>
                  <a:srgbClr val="002060"/>
                </a:solidFill>
                <a:effectLst>
                  <a:outerShdw blurRad="10160" dist="5080" dir="14220000" rotWithShape="0">
                    <a:srgbClr val="000000">
                      <a:alpha val="50000"/>
                    </a:srgbClr>
                  </a:outerShdw>
                </a:effectLst>
              </a:rPr>
              <a:t> </a:t>
            </a:r>
            <a:r>
              <a:rPr sz="1920" dirty="0" err="1">
                <a:ln w="508">
                  <a:solidFill>
                    <a:srgbClr val="FFFFFF">
                      <a:alpha val="64999"/>
                    </a:srgbClr>
                  </a:solidFill>
                </a:ln>
                <a:solidFill>
                  <a:srgbClr val="002060"/>
                </a:solidFill>
                <a:effectLst>
                  <a:outerShdw blurRad="10160" dist="5080" dir="14220000" rotWithShape="0">
                    <a:srgbClr val="000000">
                      <a:alpha val="50000"/>
                    </a:srgbClr>
                  </a:outerShdw>
                </a:effectLst>
              </a:rPr>
              <a:t>Psichiatria</a:t>
            </a:r>
            <a:r>
              <a:rPr sz="1920" dirty="0">
                <a:ln w="508">
                  <a:solidFill>
                    <a:srgbClr val="FFFFFF">
                      <a:alpha val="64999"/>
                    </a:srgbClr>
                  </a:solidFill>
                </a:ln>
                <a:solidFill>
                  <a:srgbClr val="002060"/>
                </a:solidFill>
                <a:effectLst>
                  <a:outerShdw blurRad="10160" dist="5080" dir="14220000" rotWithShape="0">
                    <a:srgbClr val="000000">
                      <a:alpha val="50000"/>
                    </a:srgbClr>
                  </a:outerShdw>
                </a:effectLst>
              </a:rPr>
              <a:t> e </a:t>
            </a:r>
            <a:r>
              <a:rPr sz="1920" dirty="0" err="1">
                <a:ln w="508">
                  <a:solidFill>
                    <a:srgbClr val="FFFFFF">
                      <a:alpha val="64999"/>
                    </a:srgbClr>
                  </a:solidFill>
                </a:ln>
                <a:solidFill>
                  <a:srgbClr val="002060"/>
                </a:solidFill>
                <a:effectLst>
                  <a:outerShdw blurRad="10160" dist="5080" dir="14220000" rotWithShape="0">
                    <a:srgbClr val="000000">
                      <a:alpha val="50000"/>
                    </a:srgbClr>
                  </a:outerShdw>
                </a:effectLst>
              </a:rPr>
              <a:t>Magistratura</a:t>
            </a:r>
            <a:endParaRPr sz="1920" dirty="0">
              <a:ln w="508">
                <a:solidFill>
                  <a:srgbClr val="FFFFFF">
                    <a:alpha val="64999"/>
                  </a:srgbClr>
                </a:solidFill>
              </a:ln>
              <a:solidFill>
                <a:srgbClr val="002060"/>
              </a:solidFill>
              <a:effectLst>
                <a:outerShdw blurRad="10160" dist="5080" dir="14220000" rotWithShape="0">
                  <a:srgbClr val="000000">
                    <a:alpha val="50000"/>
                  </a:srgbClr>
                </a:outerShdw>
              </a:effectLst>
            </a:endParaRPr>
          </a:p>
        </p:txBody>
      </p:sp>
      <p:graphicFrame>
        <p:nvGraphicFramePr>
          <p:cNvPr id="74" name="Table 74"/>
          <p:cNvGraphicFramePr/>
          <p:nvPr/>
        </p:nvGraphicFramePr>
        <p:xfrm>
          <a:off x="-4550586" y="-2741059"/>
          <a:ext cx="5739129" cy="1270000"/>
        </p:xfrm>
        <a:graphic>
          <a:graphicData uri="http://schemas.openxmlformats.org/drawingml/2006/table">
            <a:tbl>
              <a:tblPr bandRow="1">
                <a:tableStyleId>{4C3C2611-4C71-4FC5-86AE-919BDF0F9419}</a:tableStyleId>
              </a:tblPr>
              <a:tblGrid>
                <a:gridCol w="878839"/>
                <a:gridCol w="2430145"/>
                <a:gridCol w="2430145"/>
              </a:tblGrid>
              <a:tr h="203200">
                <a:tc>
                  <a:txBody>
                    <a:bodyPr/>
                    <a:lstStyle/>
                    <a:p>
                      <a:pPr lvl="0" algn="l" defTabSz="449580">
                        <a:defRPr sz="1800" b="0" i="0"/>
                      </a:pPr>
                      <a:r>
                        <a:rPr sz="1000">
                          <a:uFill>
                            <a:solidFill/>
                          </a:uFill>
                          <a:latin typeface="Trebuchet MS"/>
                          <a:ea typeface="Trebuchet MS"/>
                          <a:cs typeface="Trebuchet MS"/>
                          <a:sym typeface="Trebuchet MS"/>
                        </a:rPr>
                        <a:t>n.</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000">
                          <a:uFill>
                            <a:solidFill/>
                          </a:uFill>
                          <a:latin typeface="Trebuchet MS"/>
                          <a:ea typeface="Trebuchet MS"/>
                          <a:cs typeface="Trebuchet MS"/>
                          <a:sym typeface="Trebuchet MS"/>
                        </a:rPr>
                        <a:t>qualifica</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000">
                          <a:uFill>
                            <a:solidFill/>
                          </a:uFill>
                          <a:latin typeface="Trebuchet MS"/>
                          <a:ea typeface="Trebuchet MS"/>
                          <a:cs typeface="Trebuchet MS"/>
                          <a:sym typeface="Trebuchet MS"/>
                        </a:rPr>
                        <a:t>UO di appartenenza</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203200">
                <a:tc>
                  <a:txBody>
                    <a:bodyPr/>
                    <a:lstStyle/>
                    <a:p>
                      <a:pPr lvl="0" algn="l" defTabSz="449580">
                        <a:defRPr sz="1800" b="0" i="0"/>
                      </a:pPr>
                      <a:r>
                        <a:rPr sz="1000">
                          <a:uFill>
                            <a:solidFill/>
                          </a:uFill>
                          <a:latin typeface="Trebuchet MS"/>
                          <a:ea typeface="Trebuchet MS"/>
                          <a:cs typeface="Trebuchet MS"/>
                          <a:sym typeface="Trebuchet MS"/>
                        </a:rPr>
                        <a:t>10</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000">
                          <a:uFill>
                            <a:solidFill/>
                          </a:uFill>
                          <a:latin typeface="Trebuchet MS"/>
                          <a:ea typeface="Trebuchet MS"/>
                          <a:cs typeface="Trebuchet MS"/>
                          <a:sym typeface="Trebuchet MS"/>
                        </a:rPr>
                        <a:t>Psichiatri</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000">
                          <a:uFill>
                            <a:solidFill/>
                          </a:uFill>
                          <a:latin typeface="Trebuchet MS"/>
                          <a:ea typeface="Trebuchet MS"/>
                          <a:cs typeface="Trebuchet MS"/>
                          <a:sym typeface="Trebuchet MS"/>
                        </a:rPr>
                        <a:t>41 62 42</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203200">
                <a:tc>
                  <a:txBody>
                    <a:bodyPr/>
                    <a:lstStyle/>
                    <a:p>
                      <a:pPr lvl="0" algn="l" defTabSz="449580">
                        <a:defRPr sz="1800" b="0" i="0"/>
                      </a:pPr>
                      <a:r>
                        <a:rPr sz="1000">
                          <a:uFill>
                            <a:solidFill/>
                          </a:uFill>
                          <a:latin typeface="Trebuchet MS"/>
                          <a:ea typeface="Trebuchet MS"/>
                          <a:cs typeface="Trebuchet MS"/>
                          <a:sym typeface="Trebuchet MS"/>
                        </a:rPr>
                        <a:t>10 </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000">
                          <a:uFill>
                            <a:solidFill/>
                          </a:uFill>
                          <a:latin typeface="Trebuchet MS"/>
                          <a:ea typeface="Trebuchet MS"/>
                          <a:cs typeface="Trebuchet MS"/>
                          <a:sym typeface="Trebuchet MS"/>
                        </a:rPr>
                        <a:t>IP e educatori</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000" b="0" i="0">
                          <a:uFill>
                            <a:solidFill/>
                          </a:uFill>
                          <a:latin typeface="Trebuchet MS"/>
                          <a:ea typeface="Trebuchet MS"/>
                          <a:cs typeface="Trebuchet MS"/>
                          <a:sym typeface="Trebuchet MS"/>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203200">
                <a:tc>
                  <a:txBody>
                    <a:bodyPr/>
                    <a:lstStyle/>
                    <a:p>
                      <a:pPr lvl="0" algn="l" defTabSz="449580">
                        <a:defRPr sz="1800" b="0" i="0"/>
                      </a:pPr>
                      <a:r>
                        <a:rPr sz="1000">
                          <a:uFill>
                            <a:solidFill/>
                          </a:uFill>
                          <a:latin typeface="Trebuchet MS"/>
                          <a:ea typeface="Trebuchet MS"/>
                          <a:cs typeface="Trebuchet MS"/>
                          <a:sym typeface="Trebuchet MS"/>
                        </a:rPr>
                        <a:t>5</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000">
                          <a:uFill>
                            <a:solidFill/>
                          </a:uFill>
                          <a:latin typeface="Trebuchet MS"/>
                          <a:ea typeface="Trebuchet MS"/>
                          <a:cs typeface="Trebuchet MS"/>
                          <a:sym typeface="Trebuchet MS"/>
                        </a:rPr>
                        <a:t>Ass sociali</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000" b="0" i="0">
                          <a:uFill>
                            <a:solidFill/>
                          </a:uFill>
                          <a:latin typeface="Trebuchet MS"/>
                          <a:ea typeface="Trebuchet MS"/>
                          <a:cs typeface="Trebuchet MS"/>
                          <a:sym typeface="Trebuchet MS"/>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203200">
                <a:tc>
                  <a:txBody>
                    <a:bodyPr/>
                    <a:lstStyle/>
                    <a:p>
                      <a:pPr lvl="0" algn="l" defTabSz="449580">
                        <a:defRPr sz="1800" b="0" i="0"/>
                      </a:pPr>
                      <a:r>
                        <a:rPr sz="1000">
                          <a:uFill>
                            <a:solidFill/>
                          </a:uFill>
                          <a:latin typeface="Trebuchet MS"/>
                          <a:ea typeface="Trebuchet MS"/>
                          <a:cs typeface="Trebuchet MS"/>
                          <a:sym typeface="Trebuchet MS"/>
                        </a:rPr>
                        <a:t>5</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000">
                          <a:uFill>
                            <a:solidFill/>
                          </a:uFill>
                          <a:latin typeface="Trebuchet MS"/>
                          <a:ea typeface="Trebuchet MS"/>
                          <a:cs typeface="Trebuchet MS"/>
                          <a:sym typeface="Trebuchet MS"/>
                        </a:rPr>
                        <a:t>psicologi</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000" b="0" i="0">
                          <a:uFill>
                            <a:solidFill/>
                          </a:uFill>
                          <a:latin typeface="Trebuchet MS"/>
                          <a:ea typeface="Trebuchet MS"/>
                          <a:cs typeface="Trebuchet MS"/>
                          <a:sym typeface="Trebuchet MS"/>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bl>
          </a:graphicData>
        </a:graphic>
      </p:graphicFrame>
      <p:graphicFrame>
        <p:nvGraphicFramePr>
          <p:cNvPr id="75" name="Table 75"/>
          <p:cNvGraphicFramePr/>
          <p:nvPr/>
        </p:nvGraphicFramePr>
        <p:xfrm>
          <a:off x="-3830496" y="-819122"/>
          <a:ext cx="6113502" cy="1778000"/>
        </p:xfrm>
        <a:graphic>
          <a:graphicData uri="http://schemas.openxmlformats.org/drawingml/2006/table">
            <a:tbl>
              <a:tblPr bandRow="1">
                <a:tableStyleId>{EEE7283C-3CF3-47DC-8721-378D4A62B228}</a:tableStyleId>
              </a:tblPr>
              <a:tblGrid>
                <a:gridCol w="6113502"/>
              </a:tblGrid>
              <a:tr h="1545022">
                <a:tc>
                  <a:txBody>
                    <a:bodyPr/>
                    <a:lstStyle/>
                    <a:p>
                      <a:pPr lvl="0" algn="l" defTabSz="449580">
                        <a:tabLst>
                          <a:tab pos="3429000" algn="l"/>
                        </a:tabLst>
                        <a:defRPr sz="1800" b="0" i="0"/>
                      </a:pPr>
                      <a:endParaRPr sz="1400" b="1" i="1" dirty="0">
                        <a:uFill>
                          <a:solidFill/>
                        </a:uFill>
                        <a:latin typeface="Times New Roman"/>
                        <a:ea typeface="Times New Roman"/>
                        <a:cs typeface="Times New Roman"/>
                        <a:sym typeface="Times New Roman"/>
                      </a:endParaRPr>
                    </a:p>
                    <a:p>
                      <a:pPr lvl="0" algn="l" defTabSz="449580">
                        <a:tabLst>
                          <a:tab pos="3429000" algn="l"/>
                        </a:tabLst>
                        <a:defRPr sz="1800" b="0" i="0"/>
                      </a:pPr>
                      <a:r>
                        <a:rPr sz="1400" b="1" i="1" dirty="0" err="1">
                          <a:uFill>
                            <a:solidFill/>
                          </a:uFill>
                          <a:latin typeface="Times New Roman"/>
                          <a:ea typeface="Times New Roman"/>
                          <a:cs typeface="Times New Roman"/>
                          <a:sym typeface="Times New Roman"/>
                        </a:rPr>
                        <a:t>Azienda</a:t>
                      </a:r>
                      <a:r>
                        <a:rPr sz="1400" b="1" i="1" dirty="0">
                          <a:uFill>
                            <a:solidFill/>
                          </a:uFill>
                          <a:latin typeface="Times New Roman"/>
                          <a:ea typeface="Times New Roman"/>
                          <a:cs typeface="Times New Roman"/>
                          <a:sym typeface="Times New Roman"/>
                        </a:rPr>
                        <a:t> </a:t>
                      </a:r>
                      <a:r>
                        <a:rPr sz="1400" b="1" i="1" dirty="0" err="1">
                          <a:uFill>
                            <a:solidFill/>
                          </a:uFill>
                          <a:latin typeface="Times New Roman"/>
                          <a:ea typeface="Times New Roman"/>
                          <a:cs typeface="Times New Roman"/>
                          <a:sym typeface="Times New Roman"/>
                        </a:rPr>
                        <a:t>Ospedaliera</a:t>
                      </a:r>
                      <a:r>
                        <a:rPr sz="1400" b="1" i="1" dirty="0">
                          <a:uFill>
                            <a:solidFill/>
                          </a:uFill>
                          <a:latin typeface="Times New Roman"/>
                          <a:ea typeface="Times New Roman"/>
                          <a:cs typeface="Times New Roman"/>
                          <a:sym typeface="Times New Roman"/>
                        </a:rPr>
                        <a:t> "</a:t>
                      </a:r>
                      <a:r>
                        <a:rPr sz="1400" b="1" i="1" dirty="0" err="1">
                          <a:uFill>
                            <a:solidFill/>
                          </a:uFill>
                          <a:latin typeface="Times New Roman"/>
                          <a:ea typeface="Times New Roman"/>
                          <a:cs typeface="Times New Roman"/>
                          <a:sym typeface="Times New Roman"/>
                        </a:rPr>
                        <a:t>G.Salvini</a:t>
                      </a:r>
                      <a:r>
                        <a:rPr sz="1400" b="1" i="1" dirty="0">
                          <a:uFill>
                            <a:solidFill/>
                          </a:uFill>
                          <a:latin typeface="Times New Roman"/>
                          <a:ea typeface="Times New Roman"/>
                          <a:cs typeface="Times New Roman"/>
                          <a:sym typeface="Times New Roman"/>
                        </a:rPr>
                        <a:t>"</a:t>
                      </a:r>
                    </a:p>
                    <a:p>
                      <a:pPr lvl="0" algn="l" defTabSz="449580">
                        <a:defRPr sz="1800" b="0" i="0"/>
                      </a:pPr>
                      <a:endParaRPr sz="1200" dirty="0">
                        <a:uFill>
                          <a:solidFill/>
                        </a:uFill>
                        <a:latin typeface="Times New Roman"/>
                        <a:ea typeface="Times New Roman"/>
                        <a:cs typeface="Times New Roman"/>
                        <a:sym typeface="Times New Roman"/>
                      </a:endParaRPr>
                    </a:p>
                    <a:p>
                      <a:pPr lvl="0" algn="l" defTabSz="449580">
                        <a:tabLst>
                          <a:tab pos="3429000" algn="l"/>
                        </a:tabLst>
                        <a:defRPr sz="1800" b="0" i="0"/>
                      </a:pPr>
                      <a:r>
                        <a:rPr sz="1400" b="1" i="1" dirty="0">
                          <a:uFill>
                            <a:solidFill/>
                          </a:uFill>
                          <a:latin typeface="Times New Roman"/>
                          <a:ea typeface="Times New Roman"/>
                          <a:cs typeface="Times New Roman"/>
                          <a:sym typeface="Times New Roman"/>
                        </a:rPr>
                        <a:t>Dipartimento di Salute </a:t>
                      </a:r>
                      <a:r>
                        <a:rPr sz="1400" b="1" i="1" dirty="0" err="1">
                          <a:uFill>
                            <a:solidFill/>
                          </a:uFill>
                          <a:latin typeface="Times New Roman"/>
                          <a:ea typeface="Times New Roman"/>
                          <a:cs typeface="Times New Roman"/>
                          <a:sym typeface="Times New Roman"/>
                        </a:rPr>
                        <a:t>mentale</a:t>
                      </a:r>
                      <a:endParaRPr sz="1400" b="1" i="1" dirty="0">
                        <a:uFill>
                          <a:solidFill/>
                        </a:uFill>
                        <a:latin typeface="Times New Roman"/>
                        <a:ea typeface="Times New Roman"/>
                        <a:cs typeface="Times New Roman"/>
                        <a:sym typeface="Times New Roman"/>
                      </a:endParaRPr>
                    </a:p>
                    <a:p>
                      <a:pPr lvl="0" algn="l" defTabSz="449580">
                        <a:defRPr sz="1800" b="0" i="0"/>
                      </a:pPr>
                      <a:r>
                        <a:rPr sz="1400" b="1" i="1" dirty="0" err="1">
                          <a:uFill>
                            <a:solidFill/>
                          </a:uFill>
                          <a:latin typeface="Times New Roman"/>
                          <a:ea typeface="Times New Roman"/>
                          <a:cs typeface="Times New Roman"/>
                          <a:sym typeface="Times New Roman"/>
                        </a:rPr>
                        <a:t>Unità</a:t>
                      </a:r>
                      <a:r>
                        <a:rPr sz="1400" b="1" i="1" dirty="0">
                          <a:uFill>
                            <a:solidFill/>
                          </a:uFill>
                          <a:latin typeface="Times New Roman"/>
                          <a:ea typeface="Times New Roman"/>
                          <a:cs typeface="Times New Roman"/>
                          <a:sym typeface="Times New Roman"/>
                        </a:rPr>
                        <a:t>  </a:t>
                      </a:r>
                      <a:r>
                        <a:rPr sz="1400" b="1" i="1" dirty="0" err="1">
                          <a:uFill>
                            <a:solidFill/>
                          </a:uFill>
                          <a:latin typeface="Times New Roman"/>
                          <a:ea typeface="Times New Roman"/>
                          <a:cs typeface="Times New Roman"/>
                          <a:sym typeface="Times New Roman"/>
                        </a:rPr>
                        <a:t>Operativa</a:t>
                      </a:r>
                      <a:r>
                        <a:rPr sz="1400" b="1" i="1" dirty="0">
                          <a:uFill>
                            <a:solidFill/>
                          </a:uFill>
                          <a:latin typeface="Times New Roman"/>
                          <a:ea typeface="Times New Roman"/>
                          <a:cs typeface="Times New Roman"/>
                          <a:sym typeface="Times New Roman"/>
                        </a:rPr>
                        <a:t> di  </a:t>
                      </a:r>
                      <a:r>
                        <a:rPr sz="1400" b="1" i="1" dirty="0" err="1">
                          <a:uFill>
                            <a:solidFill/>
                          </a:uFill>
                          <a:latin typeface="Times New Roman"/>
                          <a:ea typeface="Times New Roman"/>
                          <a:cs typeface="Times New Roman"/>
                          <a:sym typeface="Times New Roman"/>
                        </a:rPr>
                        <a:t>Psichiatria</a:t>
                      </a:r>
                      <a:r>
                        <a:rPr sz="1400" b="1" i="1" dirty="0">
                          <a:uFill>
                            <a:solidFill/>
                          </a:uFill>
                          <a:latin typeface="Times New Roman"/>
                          <a:ea typeface="Times New Roman"/>
                          <a:cs typeface="Times New Roman"/>
                          <a:sym typeface="Times New Roman"/>
                        </a:rPr>
                        <a:t>  di Garbagnate M.se</a:t>
                      </a:r>
                    </a:p>
                    <a:p>
                      <a:pPr lvl="0" algn="l" defTabSz="449580">
                        <a:defRPr sz="1800" b="0" i="0"/>
                      </a:pPr>
                      <a:r>
                        <a:rPr sz="1400" b="1" i="1" dirty="0" err="1">
                          <a:uFill>
                            <a:solidFill/>
                          </a:uFill>
                          <a:latin typeface="Times New Roman"/>
                          <a:ea typeface="Times New Roman"/>
                          <a:cs typeface="Times New Roman"/>
                          <a:sym typeface="Times New Roman"/>
                        </a:rPr>
                        <a:t>Direttore</a:t>
                      </a:r>
                      <a:r>
                        <a:rPr sz="1400" b="1" i="1" dirty="0">
                          <a:uFill>
                            <a:solidFill/>
                          </a:uFill>
                          <a:latin typeface="Times New Roman"/>
                          <a:ea typeface="Times New Roman"/>
                          <a:cs typeface="Times New Roman"/>
                          <a:sym typeface="Times New Roman"/>
                        </a:rPr>
                        <a:t> Dr.ssa Maria Teresa Ferla</a:t>
                      </a:r>
                    </a:p>
                    <a:p>
                      <a:pPr lvl="0" algn="l" defTabSz="449580">
                        <a:tabLst>
                          <a:tab pos="2971800" algn="l"/>
                        </a:tabLst>
                        <a:defRPr sz="1800" b="0" i="0"/>
                      </a:pPr>
                      <a:r>
                        <a:rPr sz="1400" b="1" i="1" dirty="0">
                          <a:uFill>
                            <a:solidFill/>
                          </a:uFill>
                          <a:latin typeface="Times New Roman"/>
                          <a:ea typeface="Times New Roman"/>
                          <a:cs typeface="Times New Roman"/>
                          <a:sym typeface="Times New Roman"/>
                        </a:rPr>
                        <a:t>Tel. 02/994302445   Fax 02/994302196</a:t>
                      </a:r>
                    </a:p>
                    <a:p>
                      <a:pPr lvl="0" algn="l" defTabSz="449580">
                        <a:defRPr sz="1800" b="0" i="0"/>
                      </a:pPr>
                      <a:r>
                        <a:rPr sz="1400" b="1" i="1" dirty="0">
                          <a:uFill>
                            <a:solidFill/>
                          </a:uFill>
                          <a:latin typeface="Times New Roman"/>
                          <a:ea typeface="Times New Roman"/>
                          <a:cs typeface="Times New Roman"/>
                          <a:sym typeface="Times New Roman"/>
                        </a:rPr>
                        <a:t>E-mail: </a:t>
                      </a:r>
                      <a:r>
                        <a:rPr sz="1400" b="1" i="1" u="sng" dirty="0">
                          <a:solidFill>
                            <a:srgbClr val="CC9900"/>
                          </a:solidFill>
                          <a:uFill>
                            <a:solidFill>
                              <a:srgbClr val="CC9900"/>
                            </a:solidFill>
                          </a:uFill>
                          <a:latin typeface="Times New Roman"/>
                          <a:ea typeface="Times New Roman"/>
                          <a:cs typeface="Times New Roman"/>
                          <a:sym typeface="Times New Roman"/>
                          <a:hlinkClick r:id="rId2"/>
                        </a:rPr>
                        <a:t>mtferla@aogarbagnate.lombardia.it</a:t>
                      </a:r>
                    </a:p>
                  </a:txBody>
                  <a:tcPr marL="50800" marR="50800" marT="50800" marB="50800" horzOverflow="overflow">
                    <a:lnL w="12700">
                      <a:miter lim="400000"/>
                    </a:lnL>
                    <a:lnR w="12700">
                      <a:miter lim="400000"/>
                    </a:lnR>
                    <a:lnT w="12700">
                      <a:miter lim="400000"/>
                    </a:lnT>
                    <a:lnB w="12700">
                      <a:miter lim="400000"/>
                    </a:lnB>
                    <a:solidFill>
                      <a:srgbClr val="000000">
                        <a:alpha val="0"/>
                      </a:srgbClr>
                    </a:solidFill>
                  </a:tcPr>
                </a:tc>
              </a:tr>
            </a:tbl>
          </a:graphicData>
        </a:graphic>
      </p:graphicFrame>
      <p:pic>
        <p:nvPicPr>
          <p:cNvPr id="76" name="A_logocompletoSalvini.jpeg"/>
          <p:cNvPicPr/>
          <p:nvPr/>
        </p:nvPicPr>
        <p:blipFill>
          <a:blip r:embed="rId3">
            <a:extLst/>
          </a:blip>
          <a:stretch>
            <a:fillRect/>
          </a:stretch>
        </p:blipFill>
        <p:spPr>
          <a:xfrm>
            <a:off x="4741097" y="620256"/>
            <a:ext cx="3062556" cy="774209"/>
          </a:xfrm>
          <a:prstGeom prst="rect">
            <a:avLst/>
          </a:prstGeom>
          <a:ln w="12700">
            <a:miter lim="400000"/>
          </a:ln>
        </p:spPr>
      </p:pic>
      <p:pic>
        <p:nvPicPr>
          <p:cNvPr id="77" name="89F94BE5-1E9C-47A7-B756-8F1D3B03D008-L0-001.jpeg"/>
          <p:cNvPicPr/>
          <p:nvPr/>
        </p:nvPicPr>
        <p:blipFill>
          <a:blip r:embed="rId4">
            <a:extLst/>
          </a:blip>
          <a:srcRect r="6502" b="7910"/>
          <a:stretch>
            <a:fillRect/>
          </a:stretch>
        </p:blipFill>
        <p:spPr>
          <a:xfrm>
            <a:off x="4270850" y="2399543"/>
            <a:ext cx="4003050" cy="2742257"/>
          </a:xfrm>
          <a:prstGeom prst="rect">
            <a:avLst/>
          </a:prstGeom>
          <a:ln w="12700">
            <a:miter lim="400000"/>
          </a:ln>
        </p:spPr>
      </p:pic>
      <p:sp>
        <p:nvSpPr>
          <p:cNvPr id="78" name="Shape 78"/>
          <p:cNvSpPr/>
          <p:nvPr/>
        </p:nvSpPr>
        <p:spPr>
          <a:xfrm>
            <a:off x="5148064" y="5229200"/>
            <a:ext cx="2535378" cy="497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defTabSz="449580"/>
            <a:r>
              <a:rPr sz="1400" b="1" i="1" dirty="0" err="1">
                <a:solidFill>
                  <a:srgbClr val="FFFFFF"/>
                </a:solidFill>
                <a:uFill>
                  <a:solidFill/>
                </a:uFill>
                <a:latin typeface="Monotype Corsiva"/>
                <a:ea typeface="Monotype Corsiva"/>
                <a:cs typeface="Monotype Corsiva"/>
                <a:sym typeface="Monotype Corsiva"/>
              </a:rPr>
              <a:t>Direttore</a:t>
            </a:r>
            <a:r>
              <a:rPr sz="1400" b="1" i="1" dirty="0">
                <a:solidFill>
                  <a:srgbClr val="FFFFFF"/>
                </a:solidFill>
                <a:uFill>
                  <a:solidFill/>
                </a:uFill>
                <a:latin typeface="Monotype Corsiva"/>
                <a:ea typeface="Monotype Corsiva"/>
                <a:cs typeface="Monotype Corsiva"/>
                <a:sym typeface="Monotype Corsiva"/>
              </a:rPr>
              <a:t> </a:t>
            </a:r>
            <a:r>
              <a:rPr sz="1400" b="1" i="1" dirty="0" err="1">
                <a:solidFill>
                  <a:srgbClr val="FFFFFF"/>
                </a:solidFill>
                <a:uFill>
                  <a:solidFill/>
                </a:uFill>
                <a:latin typeface="Monotype Corsiva"/>
                <a:ea typeface="Monotype Corsiva"/>
                <a:cs typeface="Monotype Corsiva"/>
                <a:sym typeface="Monotype Corsiva"/>
              </a:rPr>
              <a:t>scientifico</a:t>
            </a:r>
            <a:r>
              <a:rPr sz="1400" b="1" i="1" dirty="0">
                <a:solidFill>
                  <a:srgbClr val="FFFFFF"/>
                </a:solidFill>
                <a:uFill>
                  <a:solidFill/>
                </a:uFill>
                <a:latin typeface="Monotype Corsiva"/>
                <a:ea typeface="Monotype Corsiva"/>
                <a:cs typeface="Monotype Corsiva"/>
                <a:sym typeface="Monotype Corsiva"/>
              </a:rPr>
              <a:t> </a:t>
            </a:r>
            <a:r>
              <a:rPr sz="1400" b="1" i="1" dirty="0" err="1">
                <a:solidFill>
                  <a:srgbClr val="FFFFFF"/>
                </a:solidFill>
                <a:uFill>
                  <a:solidFill/>
                </a:uFill>
                <a:latin typeface="Monotype Corsiva"/>
                <a:ea typeface="Monotype Corsiva"/>
                <a:cs typeface="Monotype Corsiva"/>
                <a:sym typeface="Monotype Corsiva"/>
              </a:rPr>
              <a:t>dei</a:t>
            </a:r>
            <a:r>
              <a:rPr sz="1400" b="1" i="1" dirty="0">
                <a:solidFill>
                  <a:srgbClr val="FFFFFF"/>
                </a:solidFill>
                <a:uFill>
                  <a:solidFill/>
                </a:uFill>
                <a:latin typeface="Monotype Corsiva"/>
                <a:ea typeface="Monotype Corsiva"/>
                <a:cs typeface="Monotype Corsiva"/>
                <a:sym typeface="Monotype Corsiva"/>
              </a:rPr>
              <a:t> </a:t>
            </a:r>
            <a:r>
              <a:rPr sz="1400" b="1" i="1" dirty="0" err="1">
                <a:solidFill>
                  <a:srgbClr val="FFFFFF"/>
                </a:solidFill>
                <a:uFill>
                  <a:solidFill/>
                </a:uFill>
                <a:latin typeface="Monotype Corsiva"/>
                <a:ea typeface="Monotype Corsiva"/>
                <a:cs typeface="Monotype Corsiva"/>
                <a:sym typeface="Monotype Corsiva"/>
              </a:rPr>
              <a:t>seminari</a:t>
            </a:r>
            <a:endParaRPr sz="1400" b="1" i="1" dirty="0">
              <a:solidFill>
                <a:srgbClr val="FFFFFF"/>
              </a:solidFill>
              <a:uFill>
                <a:solidFill/>
              </a:uFill>
              <a:latin typeface="Monotype Corsiva"/>
              <a:ea typeface="Monotype Corsiva"/>
              <a:cs typeface="Monotype Corsiva"/>
              <a:sym typeface="Monotype Corsiva"/>
            </a:endParaRPr>
          </a:p>
          <a:p>
            <a:pPr lvl="0" defTabSz="449580"/>
            <a:r>
              <a:rPr sz="1400" b="1" i="1" dirty="0">
                <a:solidFill>
                  <a:srgbClr val="FFFFFF"/>
                </a:solidFill>
                <a:uFill>
                  <a:solidFill/>
                </a:uFill>
                <a:latin typeface="Monotype Corsiva"/>
                <a:ea typeface="Monotype Corsiva"/>
                <a:cs typeface="Monotype Corsiva"/>
                <a:sym typeface="Monotype Corsiva"/>
              </a:rPr>
              <a:t> Dr.ssa Maria Teresa Ferla</a:t>
            </a:r>
          </a:p>
        </p:txBody>
      </p:sp>
      <p:sp>
        <p:nvSpPr>
          <p:cNvPr id="79" name="Shape 79"/>
          <p:cNvSpPr/>
          <p:nvPr/>
        </p:nvSpPr>
        <p:spPr>
          <a:xfrm rot="21589913">
            <a:off x="4610158" y="1410310"/>
            <a:ext cx="3987088" cy="4216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49580">
              <a:defRPr sz="2300" b="1" i="1">
                <a:solidFill>
                  <a:srgbClr val="FFFFFF"/>
                </a:solidFill>
                <a:uFill>
                  <a:solidFill/>
                </a:uFill>
                <a:latin typeface="Monotype Corsiva"/>
                <a:ea typeface="Monotype Corsiva"/>
                <a:cs typeface="Monotype Corsiva"/>
                <a:sym typeface="Monotype Corsiva"/>
              </a:defRPr>
            </a:lvl1pPr>
          </a:lstStyle>
          <a:p>
            <a:pPr lvl="0">
              <a:defRPr sz="1800" b="0" i="0">
                <a:solidFill>
                  <a:srgbClr val="000000"/>
                </a:solidFill>
                <a:uFillTx/>
              </a:defRPr>
            </a:pPr>
            <a:r>
              <a:rPr sz="2300" b="1" i="1">
                <a:solidFill>
                  <a:srgbClr val="FFFFFF"/>
                </a:solidFill>
                <a:uFill>
                  <a:solidFill/>
                </a:uFill>
              </a:rPr>
              <a:t>Dipartimento di salute mentale</a:t>
            </a:r>
          </a:p>
        </p:txBody>
      </p:sp>
      <p:pic>
        <p:nvPicPr>
          <p:cNvPr id="10" name="Picture 11" descr="sistema-sanitario-lombard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6012645"/>
            <a:ext cx="2147887" cy="395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3"/>
          <p:cNvGrpSpPr/>
          <p:nvPr/>
        </p:nvGrpSpPr>
        <p:grpSpPr>
          <a:xfrm>
            <a:off x="692209" y="1605140"/>
            <a:ext cx="7759582" cy="1999893"/>
            <a:chOff x="0" y="0"/>
            <a:chExt cx="7759581" cy="1999892"/>
          </a:xfrm>
        </p:grpSpPr>
        <p:grpSp>
          <p:nvGrpSpPr>
            <p:cNvPr id="124" name="Group 124"/>
            <p:cNvGrpSpPr/>
            <p:nvPr/>
          </p:nvGrpSpPr>
          <p:grpSpPr>
            <a:xfrm>
              <a:off x="0" y="0"/>
              <a:ext cx="1999893" cy="1999893"/>
              <a:chOff x="0" y="0"/>
              <a:chExt cx="1999892" cy="1999892"/>
            </a:xfrm>
          </p:grpSpPr>
          <p:sp>
            <p:nvSpPr>
              <p:cNvPr id="122" name="Shape 122"/>
              <p:cNvSpPr/>
              <p:nvPr/>
            </p:nvSpPr>
            <p:spPr>
              <a:xfrm>
                <a:off x="0" y="0"/>
                <a:ext cx="1999893" cy="1999893"/>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2000">
                    <a:solidFill>
                      <a:srgbClr val="FFFFFF"/>
                    </a:solidFill>
                  </a:defRPr>
                </a:pPr>
                <a:endParaRPr/>
              </a:p>
            </p:txBody>
          </p:sp>
          <p:sp>
            <p:nvSpPr>
              <p:cNvPr id="123" name="Shape 123"/>
              <p:cNvSpPr/>
              <p:nvPr/>
            </p:nvSpPr>
            <p:spPr>
              <a:xfrm>
                <a:off x="43886" y="482624"/>
                <a:ext cx="1912120" cy="10346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2000">
                    <a:solidFill>
                      <a:srgbClr val="FFFFFF"/>
                    </a:solidFill>
                  </a:defRPr>
                </a:lvl1pPr>
              </a:lstStyle>
              <a:p>
                <a:pPr lvl="0">
                  <a:defRPr sz="1800">
                    <a:solidFill>
                      <a:srgbClr val="000000"/>
                    </a:solidFill>
                  </a:defRPr>
                </a:pPr>
                <a:r>
                  <a:rPr sz="2000">
                    <a:solidFill>
                      <a:srgbClr val="FFFFFF"/>
                    </a:solidFill>
                  </a:rPr>
                  <a:t>Capacità piena di intendere e di volere</a:t>
                </a:r>
              </a:p>
            </p:txBody>
          </p:sp>
        </p:grpSp>
        <p:sp>
          <p:nvSpPr>
            <p:cNvPr id="125" name="Shape 125"/>
            <p:cNvSpPr/>
            <p:nvPr/>
          </p:nvSpPr>
          <p:spPr>
            <a:xfrm>
              <a:off x="2219880" y="779957"/>
              <a:ext cx="439977" cy="439978"/>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grpSp>
          <p:nvGrpSpPr>
            <p:cNvPr id="128" name="Group 128"/>
            <p:cNvGrpSpPr/>
            <p:nvPr/>
          </p:nvGrpSpPr>
          <p:grpSpPr>
            <a:xfrm>
              <a:off x="2879844" y="0"/>
              <a:ext cx="1999893" cy="1999893"/>
              <a:chOff x="0" y="0"/>
              <a:chExt cx="1999892" cy="1999892"/>
            </a:xfrm>
          </p:grpSpPr>
          <p:sp>
            <p:nvSpPr>
              <p:cNvPr id="126" name="Shape 126"/>
              <p:cNvSpPr/>
              <p:nvPr/>
            </p:nvSpPr>
            <p:spPr>
              <a:xfrm>
                <a:off x="0" y="0"/>
                <a:ext cx="1999893" cy="1999893"/>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3061">
                    <a:solidFill>
                      <a:srgbClr val="FFFFFF"/>
                    </a:solidFill>
                  </a:defRPr>
                </a:pPr>
                <a:endParaRPr/>
              </a:p>
            </p:txBody>
          </p:sp>
          <p:sp>
            <p:nvSpPr>
              <p:cNvPr id="127" name="Shape 127"/>
              <p:cNvSpPr/>
              <p:nvPr/>
            </p:nvSpPr>
            <p:spPr>
              <a:xfrm>
                <a:off x="43886" y="227882"/>
                <a:ext cx="1912120" cy="15441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3061">
                    <a:solidFill>
                      <a:srgbClr val="FFFFFF"/>
                    </a:solidFill>
                  </a:defRPr>
                </a:lvl1pPr>
              </a:lstStyle>
              <a:p>
                <a:pPr lvl="0">
                  <a:defRPr sz="1800">
                    <a:solidFill>
                      <a:srgbClr val="000000"/>
                    </a:solidFill>
                  </a:defRPr>
                </a:pPr>
                <a:r>
                  <a:rPr sz="3061">
                    <a:solidFill>
                      <a:srgbClr val="FFFFFF"/>
                    </a:solidFill>
                  </a:rPr>
                  <a:t>Responsabilità penale</a:t>
                </a:r>
              </a:p>
            </p:txBody>
          </p:sp>
        </p:grpSp>
        <p:sp>
          <p:nvSpPr>
            <p:cNvPr id="129" name="Shape 129"/>
            <p:cNvSpPr/>
            <p:nvPr/>
          </p:nvSpPr>
          <p:spPr>
            <a:xfrm>
              <a:off x="5099724" y="779957"/>
              <a:ext cx="439978" cy="439978"/>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grpSp>
          <p:nvGrpSpPr>
            <p:cNvPr id="132" name="Group 132"/>
            <p:cNvGrpSpPr/>
            <p:nvPr/>
          </p:nvGrpSpPr>
          <p:grpSpPr>
            <a:xfrm>
              <a:off x="5759689" y="0"/>
              <a:ext cx="1999893" cy="1999893"/>
              <a:chOff x="0" y="0"/>
              <a:chExt cx="1999892" cy="1999892"/>
            </a:xfrm>
          </p:grpSpPr>
          <p:sp>
            <p:nvSpPr>
              <p:cNvPr id="130" name="Shape 130"/>
              <p:cNvSpPr/>
              <p:nvPr/>
            </p:nvSpPr>
            <p:spPr>
              <a:xfrm>
                <a:off x="0" y="0"/>
                <a:ext cx="1999893" cy="1999893"/>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3061">
                    <a:solidFill>
                      <a:srgbClr val="FFFFFF"/>
                    </a:solidFill>
                  </a:defRPr>
                </a:pPr>
                <a:endParaRPr/>
              </a:p>
            </p:txBody>
          </p:sp>
          <p:sp>
            <p:nvSpPr>
              <p:cNvPr id="131" name="Shape 131"/>
              <p:cNvSpPr/>
              <p:nvPr/>
            </p:nvSpPr>
            <p:spPr>
              <a:xfrm>
                <a:off x="43886" y="469560"/>
                <a:ext cx="1912120" cy="1060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3061">
                    <a:solidFill>
                      <a:srgbClr val="FFFFFF"/>
                    </a:solidFill>
                  </a:defRPr>
                </a:lvl1pPr>
              </a:lstStyle>
              <a:p>
                <a:pPr lvl="0">
                  <a:defRPr sz="1800">
                    <a:solidFill>
                      <a:srgbClr val="000000"/>
                    </a:solidFill>
                  </a:defRPr>
                </a:pPr>
                <a:r>
                  <a:rPr sz="3061">
                    <a:solidFill>
                      <a:srgbClr val="FFFFFF"/>
                    </a:solidFill>
                  </a:rPr>
                  <a:t>Condanna</a:t>
                </a:r>
              </a:p>
            </p:txBody>
          </p:sp>
        </p:grpSp>
      </p:grpSp>
      <p:sp>
        <p:nvSpPr>
          <p:cNvPr id="134" name="Shape 134"/>
          <p:cNvSpPr>
            <a:spLocks noGrp="1"/>
          </p:cNvSpPr>
          <p:nvPr>
            <p:ph type="title"/>
          </p:nvPr>
        </p:nvSpPr>
        <p:spPr>
          <a:xfrm>
            <a:off x="683568" y="548679"/>
            <a:ext cx="7756264" cy="1054251"/>
          </a:xfrm>
          <a:prstGeom prst="rect">
            <a:avLst/>
          </a:prstGeom>
        </p:spPr>
        <p:txBody>
          <a:bodyPr lIns="0" tIns="0" rIns="0" bIns="0">
            <a:normAutofit/>
          </a:bodyPr>
          <a:lstStyle>
            <a:lvl1pPr>
              <a:defRPr sz="4000"/>
            </a:lvl1pPr>
          </a:lstStyle>
          <a:p>
            <a:pPr lvl="0">
              <a:defRPr sz="1800">
                <a:solidFill>
                  <a:srgbClr val="000000"/>
                </a:solidFill>
              </a:defRPr>
            </a:pPr>
            <a:r>
              <a:rPr sz="4000">
                <a:solidFill>
                  <a:srgbClr val="895D1D"/>
                </a:solidFill>
              </a:rPr>
              <a:t>Conseguenze: il sistema binario</a:t>
            </a:r>
          </a:p>
        </p:txBody>
      </p:sp>
      <p:grpSp>
        <p:nvGrpSpPr>
          <p:cNvPr id="146" name="Group 146"/>
          <p:cNvGrpSpPr/>
          <p:nvPr/>
        </p:nvGrpSpPr>
        <p:grpSpPr>
          <a:xfrm>
            <a:off x="611559" y="3006477"/>
            <a:ext cx="8028425" cy="2069182"/>
            <a:chOff x="0" y="0"/>
            <a:chExt cx="8028423" cy="2069181"/>
          </a:xfrm>
        </p:grpSpPr>
        <p:grpSp>
          <p:nvGrpSpPr>
            <p:cNvPr id="137" name="Group 137"/>
            <p:cNvGrpSpPr/>
            <p:nvPr/>
          </p:nvGrpSpPr>
          <p:grpSpPr>
            <a:xfrm>
              <a:off x="0" y="0"/>
              <a:ext cx="2069182" cy="2069182"/>
              <a:chOff x="0" y="0"/>
              <a:chExt cx="2069181" cy="2069181"/>
            </a:xfrm>
          </p:grpSpPr>
          <p:sp>
            <p:nvSpPr>
              <p:cNvPr id="135" name="Shape 135"/>
              <p:cNvSpPr/>
              <p:nvPr/>
            </p:nvSpPr>
            <p:spPr>
              <a:xfrm>
                <a:off x="0" y="0"/>
                <a:ext cx="2069182" cy="2069182"/>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2000">
                    <a:solidFill>
                      <a:srgbClr val="FFFFFF"/>
                    </a:solidFill>
                  </a:defRPr>
                </a:pPr>
                <a:endParaRPr/>
              </a:p>
            </p:txBody>
          </p:sp>
          <p:sp>
            <p:nvSpPr>
              <p:cNvPr id="136" name="Shape 136"/>
              <p:cNvSpPr/>
              <p:nvPr/>
            </p:nvSpPr>
            <p:spPr>
              <a:xfrm>
                <a:off x="45407" y="351750"/>
                <a:ext cx="1978368" cy="13656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2000">
                    <a:solidFill>
                      <a:srgbClr val="FFFFFF"/>
                    </a:solidFill>
                  </a:defRPr>
                </a:lvl1pPr>
              </a:lstStyle>
              <a:p>
                <a:pPr lvl="0">
                  <a:defRPr sz="1800">
                    <a:solidFill>
                      <a:srgbClr val="000000"/>
                    </a:solidFill>
                  </a:defRPr>
                </a:pPr>
                <a:r>
                  <a:rPr sz="2000">
                    <a:solidFill>
                      <a:srgbClr val="FFFFFF"/>
                    </a:solidFill>
                  </a:rPr>
                  <a:t>Incapacità piena di intendere  o di volere</a:t>
                </a:r>
              </a:p>
            </p:txBody>
          </p:sp>
        </p:grpSp>
        <p:sp>
          <p:nvSpPr>
            <p:cNvPr id="138" name="Shape 138"/>
            <p:cNvSpPr/>
            <p:nvPr/>
          </p:nvSpPr>
          <p:spPr>
            <a:xfrm>
              <a:off x="2296791" y="806980"/>
              <a:ext cx="455221" cy="455221"/>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grpSp>
          <p:nvGrpSpPr>
            <p:cNvPr id="141" name="Group 141"/>
            <p:cNvGrpSpPr/>
            <p:nvPr/>
          </p:nvGrpSpPr>
          <p:grpSpPr>
            <a:xfrm>
              <a:off x="2979621" y="0"/>
              <a:ext cx="2069182" cy="2069182"/>
              <a:chOff x="0" y="0"/>
              <a:chExt cx="2069181" cy="2069181"/>
            </a:xfrm>
          </p:grpSpPr>
          <p:sp>
            <p:nvSpPr>
              <p:cNvPr id="139" name="Shape 139"/>
              <p:cNvSpPr/>
              <p:nvPr/>
            </p:nvSpPr>
            <p:spPr>
              <a:xfrm>
                <a:off x="0" y="0"/>
                <a:ext cx="2069182" cy="2069182"/>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2000">
                    <a:solidFill>
                      <a:srgbClr val="FFFFFF"/>
                    </a:solidFill>
                  </a:defRPr>
                </a:pPr>
                <a:endParaRPr/>
              </a:p>
            </p:txBody>
          </p:sp>
          <p:sp>
            <p:nvSpPr>
              <p:cNvPr id="140" name="Shape 140"/>
              <p:cNvSpPr/>
              <p:nvPr/>
            </p:nvSpPr>
            <p:spPr>
              <a:xfrm>
                <a:off x="45407" y="510550"/>
                <a:ext cx="1978368" cy="10480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2000">
                    <a:solidFill>
                      <a:srgbClr val="FFFFFF"/>
                    </a:solidFill>
                  </a:defRPr>
                </a:lvl1pPr>
              </a:lstStyle>
              <a:p>
                <a:pPr lvl="0">
                  <a:defRPr sz="1800">
                    <a:solidFill>
                      <a:srgbClr val="000000"/>
                    </a:solidFill>
                  </a:defRPr>
                </a:pPr>
                <a:r>
                  <a:rPr sz="2000">
                    <a:solidFill>
                      <a:srgbClr val="FFFFFF"/>
                    </a:solidFill>
                  </a:rPr>
                  <a:t>Non imputabilità del reato</a:t>
                </a:r>
              </a:p>
            </p:txBody>
          </p:sp>
        </p:grpSp>
        <p:sp>
          <p:nvSpPr>
            <p:cNvPr id="142" name="Shape 142"/>
            <p:cNvSpPr/>
            <p:nvPr/>
          </p:nvSpPr>
          <p:spPr>
            <a:xfrm>
              <a:off x="5276412" y="806980"/>
              <a:ext cx="455220" cy="455221"/>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grpSp>
          <p:nvGrpSpPr>
            <p:cNvPr id="145" name="Group 145"/>
            <p:cNvGrpSpPr/>
            <p:nvPr/>
          </p:nvGrpSpPr>
          <p:grpSpPr>
            <a:xfrm>
              <a:off x="5959242" y="0"/>
              <a:ext cx="2069182" cy="2069182"/>
              <a:chOff x="0" y="0"/>
              <a:chExt cx="2069181" cy="2069181"/>
            </a:xfrm>
          </p:grpSpPr>
          <p:sp>
            <p:nvSpPr>
              <p:cNvPr id="143" name="Shape 143"/>
              <p:cNvSpPr/>
              <p:nvPr/>
            </p:nvSpPr>
            <p:spPr>
              <a:xfrm>
                <a:off x="0" y="0"/>
                <a:ext cx="2069182" cy="2069182"/>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4" name="Shape 144"/>
              <p:cNvSpPr/>
              <p:nvPr/>
            </p:nvSpPr>
            <p:spPr>
              <a:xfrm>
                <a:off x="45407" y="404683"/>
                <a:ext cx="1978368" cy="1259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a:solidFill>
                      <a:srgbClr val="FFFFFF"/>
                    </a:solidFill>
                  </a:defRPr>
                </a:lvl1pPr>
              </a:lstStyle>
              <a:p>
                <a:pPr lvl="0">
                  <a:defRPr>
                    <a:solidFill>
                      <a:srgbClr val="000000"/>
                    </a:solidFill>
                  </a:defRPr>
                </a:pPr>
                <a:r>
                  <a:rPr>
                    <a:solidFill>
                      <a:srgbClr val="FFFFFF"/>
                    </a:solidFill>
                  </a:rPr>
                  <a:t>Proscioglimento più eventuale misura di sicurezza</a:t>
                </a:r>
              </a:p>
            </p:txBody>
          </p:sp>
        </p:grpSp>
      </p:grpSp>
      <p:grpSp>
        <p:nvGrpSpPr>
          <p:cNvPr id="158" name="Group 158"/>
          <p:cNvGrpSpPr/>
          <p:nvPr/>
        </p:nvGrpSpPr>
        <p:grpSpPr>
          <a:xfrm>
            <a:off x="773343" y="4768948"/>
            <a:ext cx="7704857" cy="1985788"/>
            <a:chOff x="0" y="0"/>
            <a:chExt cx="7704856" cy="1985787"/>
          </a:xfrm>
        </p:grpSpPr>
        <p:grpSp>
          <p:nvGrpSpPr>
            <p:cNvPr id="149" name="Group 149"/>
            <p:cNvGrpSpPr/>
            <p:nvPr/>
          </p:nvGrpSpPr>
          <p:grpSpPr>
            <a:xfrm>
              <a:off x="0" y="0"/>
              <a:ext cx="1985788" cy="1985788"/>
              <a:chOff x="0" y="0"/>
              <a:chExt cx="1985787" cy="1985787"/>
            </a:xfrm>
          </p:grpSpPr>
          <p:sp>
            <p:nvSpPr>
              <p:cNvPr id="147" name="Shape 147"/>
              <p:cNvSpPr/>
              <p:nvPr/>
            </p:nvSpPr>
            <p:spPr>
              <a:xfrm>
                <a:off x="0" y="0"/>
                <a:ext cx="1985788" cy="1985788"/>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2000">
                    <a:solidFill>
                      <a:srgbClr val="FFFFFF"/>
                    </a:solidFill>
                  </a:defRPr>
                </a:pPr>
                <a:endParaRPr/>
              </a:p>
            </p:txBody>
          </p:sp>
          <p:sp>
            <p:nvSpPr>
              <p:cNvPr id="148" name="Shape 148"/>
              <p:cNvSpPr/>
              <p:nvPr/>
            </p:nvSpPr>
            <p:spPr>
              <a:xfrm>
                <a:off x="43576" y="337573"/>
                <a:ext cx="1898635" cy="1310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000">
                    <a:solidFill>
                      <a:srgbClr val="FFFFFF"/>
                    </a:solidFill>
                  </a:defRPr>
                </a:lvl1pPr>
              </a:lstStyle>
              <a:p>
                <a:pPr lvl="0">
                  <a:defRPr sz="1800">
                    <a:solidFill>
                      <a:srgbClr val="000000"/>
                    </a:solidFill>
                  </a:defRPr>
                </a:pPr>
                <a:r>
                  <a:rPr sz="2000">
                    <a:solidFill>
                      <a:srgbClr val="FFFFFF"/>
                    </a:solidFill>
                  </a:rPr>
                  <a:t>Incapacità parziale di intendere  o di volere</a:t>
                </a:r>
              </a:p>
            </p:txBody>
          </p:sp>
        </p:grpSp>
        <p:sp>
          <p:nvSpPr>
            <p:cNvPr id="150" name="Shape 150"/>
            <p:cNvSpPr/>
            <p:nvPr/>
          </p:nvSpPr>
          <p:spPr>
            <a:xfrm>
              <a:off x="2204224" y="774457"/>
              <a:ext cx="436874" cy="436874"/>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grpSp>
          <p:nvGrpSpPr>
            <p:cNvPr id="153" name="Group 153"/>
            <p:cNvGrpSpPr/>
            <p:nvPr/>
          </p:nvGrpSpPr>
          <p:grpSpPr>
            <a:xfrm>
              <a:off x="2859534" y="0"/>
              <a:ext cx="1985789" cy="1985788"/>
              <a:chOff x="0" y="0"/>
              <a:chExt cx="1985787" cy="1985787"/>
            </a:xfrm>
          </p:grpSpPr>
          <p:sp>
            <p:nvSpPr>
              <p:cNvPr id="151" name="Shape 151"/>
              <p:cNvSpPr/>
              <p:nvPr/>
            </p:nvSpPr>
            <p:spPr>
              <a:xfrm>
                <a:off x="0" y="0"/>
                <a:ext cx="1985788" cy="1985788"/>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2000">
                    <a:solidFill>
                      <a:srgbClr val="FFFFFF"/>
                    </a:solidFill>
                  </a:defRPr>
                </a:pPr>
                <a:endParaRPr/>
              </a:p>
            </p:txBody>
          </p:sp>
          <p:sp>
            <p:nvSpPr>
              <p:cNvPr id="152" name="Shape 152"/>
              <p:cNvSpPr/>
              <p:nvPr/>
            </p:nvSpPr>
            <p:spPr>
              <a:xfrm>
                <a:off x="43576" y="489973"/>
                <a:ext cx="1898635" cy="1005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000">
                    <a:solidFill>
                      <a:srgbClr val="FFFFFF"/>
                    </a:solidFill>
                  </a:defRPr>
                </a:lvl1pPr>
              </a:lstStyle>
              <a:p>
                <a:pPr lvl="0">
                  <a:defRPr sz="1800">
                    <a:solidFill>
                      <a:srgbClr val="000000"/>
                    </a:solidFill>
                  </a:defRPr>
                </a:pPr>
                <a:r>
                  <a:rPr sz="2000">
                    <a:solidFill>
                      <a:srgbClr val="FFFFFF"/>
                    </a:solidFill>
                  </a:rPr>
                  <a:t>Responsabilità penale attenuata</a:t>
                </a:r>
              </a:p>
            </p:txBody>
          </p:sp>
        </p:grpSp>
        <p:sp>
          <p:nvSpPr>
            <p:cNvPr id="154" name="Shape 154"/>
            <p:cNvSpPr/>
            <p:nvPr/>
          </p:nvSpPr>
          <p:spPr>
            <a:xfrm>
              <a:off x="5063758" y="774457"/>
              <a:ext cx="436875" cy="436874"/>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grpSp>
          <p:nvGrpSpPr>
            <p:cNvPr id="157" name="Group 157"/>
            <p:cNvGrpSpPr/>
            <p:nvPr/>
          </p:nvGrpSpPr>
          <p:grpSpPr>
            <a:xfrm>
              <a:off x="5719068" y="0"/>
              <a:ext cx="1985789" cy="1985788"/>
              <a:chOff x="0" y="0"/>
              <a:chExt cx="1985787" cy="1985787"/>
            </a:xfrm>
          </p:grpSpPr>
          <p:sp>
            <p:nvSpPr>
              <p:cNvPr id="155" name="Shape 155"/>
              <p:cNvSpPr/>
              <p:nvPr/>
            </p:nvSpPr>
            <p:spPr>
              <a:xfrm>
                <a:off x="0" y="0"/>
                <a:ext cx="1985788" cy="1985788"/>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56" name="Shape 156"/>
              <p:cNvSpPr/>
              <p:nvPr/>
            </p:nvSpPr>
            <p:spPr>
              <a:xfrm>
                <a:off x="43576" y="528073"/>
                <a:ext cx="1898635" cy="929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Condanna più eventuale misura di sicurezza</a:t>
                </a:r>
              </a:p>
            </p:txBody>
          </p:sp>
        </p:gr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2"/>
          <p:cNvGrpSpPr/>
          <p:nvPr/>
        </p:nvGrpSpPr>
        <p:grpSpPr>
          <a:xfrm>
            <a:off x="293571" y="2204864"/>
            <a:ext cx="8564501" cy="3663650"/>
            <a:chOff x="-1467338" y="0"/>
            <a:chExt cx="8564499" cy="3663649"/>
          </a:xfrm>
        </p:grpSpPr>
        <p:sp>
          <p:nvSpPr>
            <p:cNvPr id="160" name="Shape 160"/>
            <p:cNvSpPr/>
            <p:nvPr/>
          </p:nvSpPr>
          <p:spPr>
            <a:xfrm>
              <a:off x="-1467339" y="0"/>
              <a:ext cx="8564501" cy="3663650"/>
            </a:xfrm>
            <a:prstGeom prst="roundRect">
              <a:avLst>
                <a:gd name="adj" fmla="val 8609"/>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6622">
                  <a:solidFill>
                    <a:srgbClr val="FFFFFF"/>
                  </a:solidFill>
                </a:defRPr>
              </a:pPr>
              <a:endParaRPr/>
            </a:p>
          </p:txBody>
        </p:sp>
        <p:sp>
          <p:nvSpPr>
            <p:cNvPr id="161" name="Shape 161"/>
            <p:cNvSpPr/>
            <p:nvPr/>
          </p:nvSpPr>
          <p:spPr>
            <a:xfrm>
              <a:off x="-509699" y="182583"/>
              <a:ext cx="7288830" cy="3215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3400">
                  <a:solidFill>
                    <a:srgbClr val="FFFFFF"/>
                  </a:solidFill>
                </a:rPr>
                <a:t>Procura della Repubblica: </a:t>
              </a:r>
            </a:p>
            <a:p>
              <a:pPr lvl="0"/>
              <a:r>
                <a:rPr sz="3400">
                  <a:solidFill>
                    <a:srgbClr val="FFFFFF"/>
                  </a:solidFill>
                </a:rPr>
                <a:t>ordine di esecuzione e di carcerazione</a:t>
              </a:r>
            </a:p>
            <a:p>
              <a:pPr lvl="0"/>
              <a:r>
                <a:rPr sz="3400">
                  <a:solidFill>
                    <a:srgbClr val="FFFFFF"/>
                  </a:solidFill>
                </a:rPr>
                <a:t>Srntenza irrevocabile di condanna</a:t>
              </a:r>
            </a:p>
            <a:p>
              <a:pPr marL="431800" lvl="0" indent="-431800">
                <a:buSzPct val="100000"/>
                <a:buChar char="•"/>
              </a:pPr>
              <a:r>
                <a:rPr sz="3400">
                  <a:solidFill>
                    <a:srgbClr val="FFFFFF"/>
                  </a:solidFill>
                </a:rPr>
                <a:t>Sospensione dell’esecuzione: misure alternative al carcere</a:t>
              </a:r>
            </a:p>
          </p:txBody>
        </p:sp>
      </p:grpSp>
      <p:sp>
        <p:nvSpPr>
          <p:cNvPr id="163" name="Shape 163"/>
          <p:cNvSpPr>
            <a:spLocks noGrp="1"/>
          </p:cNvSpPr>
          <p:nvPr>
            <p:ph type="title"/>
          </p:nvPr>
        </p:nvSpPr>
        <p:spPr>
          <a:xfrm>
            <a:off x="688490" y="570155"/>
            <a:ext cx="7756264" cy="1054251"/>
          </a:xfrm>
          <a:prstGeom prst="rect">
            <a:avLst/>
          </a:prstGeom>
        </p:spPr>
        <p:txBody>
          <a:bodyPr lIns="0" tIns="0" rIns="0" bIns="0">
            <a:normAutofit/>
          </a:bodyPr>
          <a:lstStyle>
            <a:lvl1pPr>
              <a:defRPr sz="4400"/>
            </a:lvl1pPr>
          </a:lstStyle>
          <a:p>
            <a:pPr lvl="0">
              <a:defRPr sz="1800">
                <a:solidFill>
                  <a:srgbClr val="000000"/>
                </a:solidFill>
              </a:defRPr>
            </a:pPr>
            <a:r>
              <a:rPr sz="4400">
                <a:solidFill>
                  <a:srgbClr val="895D1D"/>
                </a:solidFill>
              </a:rPr>
              <a:t>Fase esecutiva ( art. 656 c.p.p.)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Group 167"/>
          <p:cNvGrpSpPr/>
          <p:nvPr/>
        </p:nvGrpSpPr>
        <p:grpSpPr>
          <a:xfrm rot="16902">
            <a:off x="2004603" y="2823757"/>
            <a:ext cx="5786147" cy="7413174"/>
            <a:chOff x="0" y="0"/>
            <a:chExt cx="5786145" cy="7413172"/>
          </a:xfrm>
        </p:grpSpPr>
        <p:sp>
          <p:nvSpPr>
            <p:cNvPr id="165" name="Shape 165"/>
            <p:cNvSpPr/>
            <p:nvPr/>
          </p:nvSpPr>
          <p:spPr>
            <a:xfrm rot="187">
              <a:off x="106" y="141"/>
              <a:ext cx="5249084" cy="3893494"/>
            </a:xfrm>
            <a:prstGeom prst="roundRect">
              <a:avLst>
                <a:gd name="adj" fmla="val 7500"/>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a:solidFill>
                    <a:srgbClr val="FFFFFF"/>
                  </a:solidFill>
                </a:defRPr>
              </a:pPr>
              <a:endParaRPr/>
            </a:p>
          </p:txBody>
        </p:sp>
        <p:sp>
          <p:nvSpPr>
            <p:cNvPr id="166" name="Shape 166"/>
            <p:cNvSpPr/>
            <p:nvPr/>
          </p:nvSpPr>
          <p:spPr>
            <a:xfrm rot="187">
              <a:off x="200685" y="449925"/>
              <a:ext cx="5585273" cy="69630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3200">
                  <a:solidFill>
                    <a:srgbClr val="FFFFFF"/>
                  </a:solidFill>
                </a:rPr>
                <a:t>Tribunale di Sorveglianza</a:t>
              </a:r>
            </a:p>
            <a:p>
              <a:pPr marL="406400" lvl="0" indent="-406400">
                <a:buSzPct val="100000"/>
                <a:buChar char="•"/>
              </a:pPr>
              <a:r>
                <a:rPr sz="3200">
                  <a:solidFill>
                    <a:srgbClr val="FFFFFF"/>
                  </a:solidFill>
                </a:rPr>
                <a:t>Misure alternative al carcere</a:t>
              </a:r>
            </a:p>
            <a:p>
              <a:pPr marL="406400" lvl="0" indent="-406400">
                <a:buSzPct val="100000"/>
                <a:buChar char="•"/>
              </a:pPr>
              <a:r>
                <a:rPr sz="3200">
                  <a:solidFill>
                    <a:srgbClr val="FFFFFF"/>
                  </a:solidFill>
                </a:rPr>
                <a:t>Magistrato di Sorveglianza</a:t>
              </a:r>
            </a:p>
            <a:p>
              <a:pPr marL="406400" lvl="0" indent="-406400">
                <a:buSzPct val="100000"/>
                <a:buChar char="•"/>
              </a:pPr>
              <a:r>
                <a:rPr sz="3200">
                  <a:solidFill>
                    <a:srgbClr val="FFFFFF"/>
                  </a:solidFill>
                </a:rPr>
                <a:t>Detenuti</a:t>
              </a:r>
            </a:p>
          </p:txBody>
        </p:sp>
      </p:grpSp>
      <p:sp>
        <p:nvSpPr>
          <p:cNvPr id="168" name="Shape 168"/>
          <p:cNvSpPr>
            <a:spLocks noGrp="1"/>
          </p:cNvSpPr>
          <p:nvPr>
            <p:ph type="title"/>
          </p:nvPr>
        </p:nvSpPr>
        <p:spPr>
          <a:xfrm>
            <a:off x="688490" y="570155"/>
            <a:ext cx="7756264" cy="1054251"/>
          </a:xfrm>
          <a:prstGeom prst="rect">
            <a:avLst/>
          </a:prstGeom>
        </p:spPr>
        <p:txBody>
          <a:bodyPr lIns="0" tIns="0" rIns="0" bIns="0">
            <a:normAutofit/>
          </a:bodyPr>
          <a:lstStyle>
            <a:lvl1pPr defTabSz="731520">
              <a:defRPr sz="3200"/>
            </a:lvl1pPr>
          </a:lstStyle>
          <a:p>
            <a:pPr lvl="0">
              <a:defRPr sz="1800">
                <a:solidFill>
                  <a:srgbClr val="000000"/>
                </a:solidFill>
              </a:defRPr>
            </a:pPr>
            <a:r>
              <a:rPr sz="3200">
                <a:solidFill>
                  <a:srgbClr val="895D1D"/>
                </a:solidFill>
              </a:rPr>
              <a:t>I giudici preposti all’esecuzione della pena</a:t>
            </a:r>
          </a:p>
        </p:txBody>
      </p:sp>
      <p:sp>
        <p:nvSpPr>
          <p:cNvPr id="169" name="Shape 169"/>
          <p:cNvSpPr/>
          <p:nvPr/>
        </p:nvSpPr>
        <p:spPr>
          <a:xfrm>
            <a:off x="6920516" y="3088677"/>
            <a:ext cx="1512169" cy="2448273"/>
          </a:xfrm>
          <a:custGeom>
            <a:avLst/>
            <a:gdLst/>
            <a:ahLst/>
            <a:cxnLst>
              <a:cxn ang="0">
                <a:pos x="wd2" y="hd2"/>
              </a:cxn>
              <a:cxn ang="5400000">
                <a:pos x="wd2" y="hd2"/>
              </a:cxn>
              <a:cxn ang="10800000">
                <a:pos x="wd2" y="hd2"/>
              </a:cxn>
              <a:cxn ang="16200000">
                <a:pos x="wd2" y="hd2"/>
              </a:cxn>
            </a:cxnLst>
            <a:rect l="0" t="0" r="r" b="b"/>
            <a:pathLst>
              <a:path w="21600" h="21600" extrusionOk="0">
                <a:moveTo>
                  <a:pt x="0" y="18744"/>
                </a:moveTo>
                <a:lnTo>
                  <a:pt x="5400" y="15888"/>
                </a:lnTo>
                <a:lnTo>
                  <a:pt x="5400" y="17076"/>
                </a:lnTo>
                <a:lnTo>
                  <a:pt x="14276" y="17076"/>
                </a:lnTo>
                <a:lnTo>
                  <a:pt x="14276" y="3335"/>
                </a:lnTo>
                <a:lnTo>
                  <a:pt x="12352" y="3335"/>
                </a:lnTo>
                <a:lnTo>
                  <a:pt x="16976" y="0"/>
                </a:lnTo>
                <a:lnTo>
                  <a:pt x="21600" y="3335"/>
                </a:lnTo>
                <a:lnTo>
                  <a:pt x="19676" y="3335"/>
                </a:lnTo>
                <a:lnTo>
                  <a:pt x="19676" y="20412"/>
                </a:lnTo>
                <a:lnTo>
                  <a:pt x="5400" y="20412"/>
                </a:lnTo>
                <a:lnTo>
                  <a:pt x="5400" y="21600"/>
                </a:lnTo>
                <a:close/>
              </a:path>
            </a:pathLst>
          </a:custGeom>
          <a:solidFill>
            <a:srgbClr val="873624"/>
          </a:solidFill>
          <a:ln w="25400">
            <a:solidFill>
              <a:srgbClr val="63271A"/>
            </a:solidFill>
          </a:ln>
        </p:spPr>
        <p:txBody>
          <a:bodyPr lIns="0" tIns="0" rIns="0" bIns="0" anchor="ctr"/>
          <a:lstStyle/>
          <a:p>
            <a:pPr lvl="0" algn="ctr">
              <a:defRPr>
                <a:solidFill>
                  <a:srgbClr val="FFFFFF"/>
                </a:solidFill>
              </a:defRPr>
            </a:pPr>
            <a:endParaRPr/>
          </a:p>
        </p:txBody>
      </p:sp>
      <p:sp>
        <p:nvSpPr>
          <p:cNvPr id="170" name="Shape 170"/>
          <p:cNvSpPr/>
          <p:nvPr/>
        </p:nvSpPr>
        <p:spPr>
          <a:xfrm rot="5400000">
            <a:off x="101985" y="3749132"/>
            <a:ext cx="2376264" cy="1395682"/>
          </a:xfrm>
          <a:custGeom>
            <a:avLst/>
            <a:gdLst/>
            <a:ahLst/>
            <a:cxnLst>
              <a:cxn ang="0">
                <a:pos x="wd2" y="hd2"/>
              </a:cxn>
              <a:cxn ang="5400000">
                <a:pos x="wd2" y="hd2"/>
              </a:cxn>
              <a:cxn ang="10800000">
                <a:pos x="wd2" y="hd2"/>
              </a:cxn>
              <a:cxn ang="16200000">
                <a:pos x="wd2" y="hd2"/>
              </a:cxn>
            </a:cxnLst>
            <a:rect l="0" t="0" r="r" b="b"/>
            <a:pathLst>
              <a:path w="21600" h="21600" extrusionOk="0">
                <a:moveTo>
                  <a:pt x="0" y="16976"/>
                </a:moveTo>
                <a:lnTo>
                  <a:pt x="3172" y="12352"/>
                </a:lnTo>
                <a:lnTo>
                  <a:pt x="3172" y="14276"/>
                </a:lnTo>
                <a:lnTo>
                  <a:pt x="17298" y="14276"/>
                </a:lnTo>
                <a:lnTo>
                  <a:pt x="17298" y="5400"/>
                </a:lnTo>
                <a:lnTo>
                  <a:pt x="16168" y="5400"/>
                </a:lnTo>
                <a:lnTo>
                  <a:pt x="18884" y="0"/>
                </a:lnTo>
                <a:lnTo>
                  <a:pt x="21600" y="5400"/>
                </a:lnTo>
                <a:lnTo>
                  <a:pt x="20470" y="5400"/>
                </a:lnTo>
                <a:lnTo>
                  <a:pt x="20470" y="19676"/>
                </a:lnTo>
                <a:lnTo>
                  <a:pt x="3172" y="19676"/>
                </a:lnTo>
                <a:lnTo>
                  <a:pt x="3172" y="21600"/>
                </a:lnTo>
                <a:close/>
              </a:path>
            </a:pathLst>
          </a:custGeom>
          <a:solidFill>
            <a:srgbClr val="873624"/>
          </a:solidFill>
          <a:ln w="25400">
            <a:solidFill>
              <a:srgbClr val="63271A"/>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4"/>
          <p:cNvGrpSpPr/>
          <p:nvPr/>
        </p:nvGrpSpPr>
        <p:grpSpPr>
          <a:xfrm>
            <a:off x="698499" y="2247900"/>
            <a:ext cx="7747001" cy="3552461"/>
            <a:chOff x="0" y="0"/>
            <a:chExt cx="7747000" cy="3552460"/>
          </a:xfrm>
        </p:grpSpPr>
        <p:grpSp>
          <p:nvGrpSpPr>
            <p:cNvPr id="174" name="Group 174"/>
            <p:cNvGrpSpPr/>
            <p:nvPr/>
          </p:nvGrpSpPr>
          <p:grpSpPr>
            <a:xfrm>
              <a:off x="0" y="-1"/>
              <a:ext cx="7747001" cy="1124697"/>
              <a:chOff x="0" y="0"/>
              <a:chExt cx="7747000" cy="1124695"/>
            </a:xfrm>
          </p:grpSpPr>
          <p:sp>
            <p:nvSpPr>
              <p:cNvPr id="172" name="Shape 172"/>
              <p:cNvSpPr/>
              <p:nvPr/>
            </p:nvSpPr>
            <p:spPr>
              <a:xfrm>
                <a:off x="0" y="0"/>
                <a:ext cx="7747000" cy="1124696"/>
              </a:xfrm>
              <a:prstGeom prst="rect">
                <a:avLst/>
              </a:prstGeom>
              <a:solidFill>
                <a:srgbClr val="7A3121"/>
              </a:solidFill>
              <a:ln w="12700" cap="flat">
                <a:noFill/>
                <a:miter lim="400000"/>
              </a:ln>
              <a:effectLst/>
            </p:spPr>
            <p:txBody>
              <a:bodyPr wrap="square" lIns="0" tIns="0" rIns="0" bIns="0" numCol="1" anchor="t">
                <a:noAutofit/>
              </a:bodyPr>
              <a:lstStyle/>
              <a:p>
                <a:pPr lvl="0">
                  <a:defRPr sz="1771">
                    <a:solidFill>
                      <a:srgbClr val="FFFFFF"/>
                    </a:solidFill>
                  </a:defRPr>
                </a:pPr>
                <a:endParaRPr/>
              </a:p>
            </p:txBody>
          </p:sp>
          <p:sp>
            <p:nvSpPr>
              <p:cNvPr id="173" name="Shape 173"/>
              <p:cNvSpPr/>
              <p:nvPr/>
            </p:nvSpPr>
            <p:spPr>
              <a:xfrm>
                <a:off x="0" y="0"/>
                <a:ext cx="7747000" cy="624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771">
                    <a:solidFill>
                      <a:srgbClr val="FFFFFF"/>
                    </a:solidFill>
                  </a:rPr>
                  <a:t>Tribunale di sorveglianza</a:t>
                </a:r>
              </a:p>
              <a:p>
                <a:pPr lvl="0"/>
                <a:r>
                  <a:rPr sz="1771">
                    <a:solidFill>
                      <a:srgbClr val="FFFFFF"/>
                    </a:solidFill>
                  </a:rPr>
                  <a:t>Magistrato di sorveglianza</a:t>
                </a:r>
              </a:p>
            </p:txBody>
          </p:sp>
        </p:grpSp>
        <p:grpSp>
          <p:nvGrpSpPr>
            <p:cNvPr id="177" name="Group 177"/>
            <p:cNvGrpSpPr/>
            <p:nvPr/>
          </p:nvGrpSpPr>
          <p:grpSpPr>
            <a:xfrm>
              <a:off x="0" y="1147937"/>
              <a:ext cx="2566840" cy="2404524"/>
              <a:chOff x="0" y="0"/>
              <a:chExt cx="2566839" cy="2404522"/>
            </a:xfrm>
          </p:grpSpPr>
          <p:sp>
            <p:nvSpPr>
              <p:cNvPr id="175" name="Shape 175"/>
              <p:cNvSpPr/>
              <p:nvPr/>
            </p:nvSpPr>
            <p:spPr>
              <a:xfrm>
                <a:off x="-1" y="0"/>
                <a:ext cx="2566841" cy="2404523"/>
              </a:xfrm>
              <a:prstGeom prst="rect">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2600">
                    <a:solidFill>
                      <a:srgbClr val="FFFFFF"/>
                    </a:solidFill>
                  </a:defRPr>
                </a:pPr>
                <a:endParaRPr/>
              </a:p>
            </p:txBody>
          </p:sp>
          <p:sp>
            <p:nvSpPr>
              <p:cNvPr id="176" name="Shape 176"/>
              <p:cNvSpPr/>
              <p:nvPr/>
            </p:nvSpPr>
            <p:spPr>
              <a:xfrm>
                <a:off x="-1" y="369141"/>
                <a:ext cx="2566841" cy="166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600">
                    <a:solidFill>
                      <a:srgbClr val="FFFFFF"/>
                    </a:solidFill>
                  </a:rPr>
                  <a:t>Affidamento in prova ai servizi sociali</a:t>
                </a:r>
                <a:endParaRPr sz="3786">
                  <a:solidFill>
                    <a:srgbClr val="FFFFFF"/>
                  </a:solidFill>
                </a:endParaRPr>
              </a:p>
              <a:p>
                <a:pPr lvl="0" algn="ctr"/>
                <a:r>
                  <a:rPr sz="2600">
                    <a:solidFill>
                      <a:srgbClr val="FFFFFF"/>
                    </a:solidFill>
                  </a:rPr>
                  <a:t>Art 47 O.P.</a:t>
                </a:r>
              </a:p>
            </p:txBody>
          </p:sp>
        </p:grpSp>
        <p:grpSp>
          <p:nvGrpSpPr>
            <p:cNvPr id="180" name="Group 180"/>
            <p:cNvGrpSpPr/>
            <p:nvPr/>
          </p:nvGrpSpPr>
          <p:grpSpPr>
            <a:xfrm>
              <a:off x="2590080" y="1147937"/>
              <a:ext cx="2566840" cy="2404524"/>
              <a:chOff x="0" y="0"/>
              <a:chExt cx="2566839" cy="2404522"/>
            </a:xfrm>
          </p:grpSpPr>
          <p:sp>
            <p:nvSpPr>
              <p:cNvPr id="178" name="Shape 178"/>
              <p:cNvSpPr/>
              <p:nvPr/>
            </p:nvSpPr>
            <p:spPr>
              <a:xfrm>
                <a:off x="-1" y="0"/>
                <a:ext cx="2566841" cy="2404523"/>
              </a:xfrm>
              <a:prstGeom prst="rect">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2600">
                    <a:solidFill>
                      <a:srgbClr val="FFFFFF"/>
                    </a:solidFill>
                  </a:defRPr>
                </a:pPr>
                <a:endParaRPr/>
              </a:p>
            </p:txBody>
          </p:sp>
          <p:sp>
            <p:nvSpPr>
              <p:cNvPr id="179" name="Shape 179"/>
              <p:cNvSpPr/>
              <p:nvPr/>
            </p:nvSpPr>
            <p:spPr>
              <a:xfrm>
                <a:off x="-1" y="565991"/>
                <a:ext cx="2566841" cy="1272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600">
                    <a:solidFill>
                      <a:srgbClr val="FFFFFF"/>
                    </a:solidFill>
                  </a:rPr>
                  <a:t>Detenzione domiciliare</a:t>
                </a:r>
                <a:endParaRPr sz="3786">
                  <a:solidFill>
                    <a:srgbClr val="FFFFFF"/>
                  </a:solidFill>
                </a:endParaRPr>
              </a:p>
              <a:p>
                <a:pPr lvl="0" algn="ctr"/>
                <a:r>
                  <a:rPr sz="2600">
                    <a:solidFill>
                      <a:srgbClr val="FFFFFF"/>
                    </a:solidFill>
                  </a:rPr>
                  <a:t>Art. 47 ter O.P.</a:t>
                </a:r>
              </a:p>
            </p:txBody>
          </p:sp>
        </p:grpSp>
        <p:grpSp>
          <p:nvGrpSpPr>
            <p:cNvPr id="183" name="Group 183"/>
            <p:cNvGrpSpPr/>
            <p:nvPr/>
          </p:nvGrpSpPr>
          <p:grpSpPr>
            <a:xfrm>
              <a:off x="5180160" y="1147937"/>
              <a:ext cx="2566840" cy="2404524"/>
              <a:chOff x="0" y="0"/>
              <a:chExt cx="2566839" cy="2404522"/>
            </a:xfrm>
          </p:grpSpPr>
          <p:sp>
            <p:nvSpPr>
              <p:cNvPr id="181" name="Shape 181"/>
              <p:cNvSpPr/>
              <p:nvPr/>
            </p:nvSpPr>
            <p:spPr>
              <a:xfrm>
                <a:off x="-1" y="0"/>
                <a:ext cx="2566841" cy="2404523"/>
              </a:xfrm>
              <a:prstGeom prst="rect">
                <a:avLst/>
              </a:prstGeom>
              <a:solidFill>
                <a:srgbClr val="873624"/>
              </a:solidFill>
              <a:ln w="19050" cap="flat">
                <a:solidFill>
                  <a:srgbClr val="C9C9C9"/>
                </a:solidFill>
                <a:prstDash val="solid"/>
                <a:bevel/>
              </a:ln>
              <a:effectLst/>
            </p:spPr>
            <p:txBody>
              <a:bodyPr wrap="square" lIns="0" tIns="0" rIns="0" bIns="0" numCol="1" anchor="ctr">
                <a:noAutofit/>
              </a:bodyPr>
              <a:lstStyle/>
              <a:p>
                <a:pPr lvl="0" algn="ctr">
                  <a:defRPr sz="3786">
                    <a:solidFill>
                      <a:srgbClr val="FFFFFF"/>
                    </a:solidFill>
                  </a:defRPr>
                </a:pPr>
                <a:endParaRPr/>
              </a:p>
            </p:txBody>
          </p:sp>
          <p:sp>
            <p:nvSpPr>
              <p:cNvPr id="182" name="Shape 182"/>
              <p:cNvSpPr/>
              <p:nvPr/>
            </p:nvSpPr>
            <p:spPr>
              <a:xfrm>
                <a:off x="-1" y="369141"/>
                <a:ext cx="2566841" cy="166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600">
                    <a:solidFill>
                      <a:srgbClr val="FFFFFF"/>
                    </a:solidFill>
                  </a:rPr>
                  <a:t>Affidamento in prova di tipo terapeutico</a:t>
                </a:r>
                <a:endParaRPr sz="3786">
                  <a:solidFill>
                    <a:srgbClr val="FFFFFF"/>
                  </a:solidFill>
                </a:endParaRPr>
              </a:p>
              <a:p>
                <a:pPr lvl="0" algn="ctr"/>
                <a:r>
                  <a:rPr sz="2600">
                    <a:solidFill>
                      <a:srgbClr val="FFFFFF"/>
                    </a:solidFill>
                  </a:rPr>
                  <a:t>art. 94 TULS</a:t>
                </a:r>
              </a:p>
            </p:txBody>
          </p:sp>
        </p:grpSp>
      </p:grpSp>
      <p:sp>
        <p:nvSpPr>
          <p:cNvPr id="185" name="Shape 185"/>
          <p:cNvSpPr>
            <a:spLocks noGrp="1"/>
          </p:cNvSpPr>
          <p:nvPr>
            <p:ph type="title"/>
          </p:nvPr>
        </p:nvSpPr>
        <p:spPr>
          <a:xfrm>
            <a:off x="688490" y="570155"/>
            <a:ext cx="7756264" cy="1054251"/>
          </a:xfrm>
          <a:prstGeom prst="rect">
            <a:avLst/>
          </a:prstGeom>
        </p:spPr>
        <p:txBody>
          <a:bodyPr lIns="0" tIns="0" rIns="0" bIns="0">
            <a:normAutofit/>
          </a:bodyPr>
          <a:lstStyle>
            <a:lvl1pPr>
              <a:defRPr sz="4000"/>
            </a:lvl1pPr>
          </a:lstStyle>
          <a:p>
            <a:pPr lvl="0">
              <a:defRPr sz="1800">
                <a:solidFill>
                  <a:srgbClr val="000000"/>
                </a:solidFill>
              </a:defRPr>
            </a:pPr>
            <a:r>
              <a:rPr sz="4000">
                <a:solidFill>
                  <a:srgbClr val="895D1D"/>
                </a:solidFill>
              </a:rPr>
              <a:t>Le principali misure alternative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688490" y="570155"/>
            <a:ext cx="7756264" cy="1054251"/>
          </a:xfrm>
          <a:prstGeom prst="rect">
            <a:avLst/>
          </a:prstGeom>
        </p:spPr>
        <p:txBody>
          <a:bodyPr lIns="0" tIns="0" rIns="0" bIns="0">
            <a:normAutofit/>
          </a:bodyPr>
          <a:lstStyle>
            <a:lvl1pPr defTabSz="777240">
              <a:defRPr sz="3060"/>
            </a:lvl1pPr>
          </a:lstStyle>
          <a:p>
            <a:pPr lvl="0">
              <a:defRPr sz="1800">
                <a:solidFill>
                  <a:srgbClr val="000000"/>
                </a:solidFill>
              </a:defRPr>
            </a:pPr>
            <a:r>
              <a:rPr sz="3060">
                <a:solidFill>
                  <a:srgbClr val="895D1D"/>
                </a:solidFill>
              </a:rPr>
              <a:t>MISURE ALTERNATIVE: I SERVIZI DEL TERRITORIO COINVOLTI</a:t>
            </a:r>
          </a:p>
        </p:txBody>
      </p:sp>
      <p:grpSp>
        <p:nvGrpSpPr>
          <p:cNvPr id="207" name="Group 207"/>
          <p:cNvGrpSpPr/>
          <p:nvPr/>
        </p:nvGrpSpPr>
        <p:grpSpPr>
          <a:xfrm>
            <a:off x="1912197" y="1694224"/>
            <a:ext cx="6027934" cy="4466154"/>
            <a:chOff x="0" y="103184"/>
            <a:chExt cx="6027932" cy="4466153"/>
          </a:xfrm>
        </p:grpSpPr>
        <p:grpSp>
          <p:nvGrpSpPr>
            <p:cNvPr id="190" name="Group 190"/>
            <p:cNvGrpSpPr/>
            <p:nvPr/>
          </p:nvGrpSpPr>
          <p:grpSpPr>
            <a:xfrm>
              <a:off x="3073267" y="103184"/>
              <a:ext cx="836461" cy="1086883"/>
              <a:chOff x="0" y="0"/>
              <a:chExt cx="836460" cy="1086881"/>
            </a:xfrm>
          </p:grpSpPr>
          <p:sp>
            <p:nvSpPr>
              <p:cNvPr id="188" name="Shape 188"/>
              <p:cNvSpPr/>
              <p:nvPr/>
            </p:nvSpPr>
            <p:spPr>
              <a:xfrm>
                <a:off x="0" y="0"/>
                <a:ext cx="836461" cy="418231"/>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4400">
                    <a:solidFill>
                      <a:srgbClr val="FFFFFF"/>
                    </a:solidFill>
                  </a:defRPr>
                </a:pPr>
                <a:endParaRPr/>
              </a:p>
            </p:txBody>
          </p:sp>
          <p:sp>
            <p:nvSpPr>
              <p:cNvPr id="189" name="Shape 189"/>
              <p:cNvSpPr/>
              <p:nvPr/>
            </p:nvSpPr>
            <p:spPr>
              <a:xfrm>
                <a:off x="0" y="89061"/>
                <a:ext cx="836461" cy="9978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4400">
                    <a:solidFill>
                      <a:srgbClr val="FFFFFF"/>
                    </a:solidFill>
                  </a:defRPr>
                </a:lvl1pPr>
              </a:lstStyle>
              <a:p>
                <a:pPr lvl="0">
                  <a:defRPr sz="1800">
                    <a:solidFill>
                      <a:srgbClr val="000000"/>
                    </a:solidFill>
                  </a:defRPr>
                </a:pPr>
                <a:r>
                  <a:rPr sz="4400">
                    <a:solidFill>
                      <a:srgbClr val="FFFFFF"/>
                    </a:solidFill>
                  </a:rPr>
                  <a:t>Magistrato di Sorveglianza</a:t>
                </a:r>
              </a:p>
            </p:txBody>
          </p:sp>
        </p:grpSp>
        <p:grpSp>
          <p:nvGrpSpPr>
            <p:cNvPr id="193" name="Group 193"/>
            <p:cNvGrpSpPr/>
            <p:nvPr/>
          </p:nvGrpSpPr>
          <p:grpSpPr>
            <a:xfrm>
              <a:off x="1310420" y="1572504"/>
              <a:ext cx="2096673" cy="1048337"/>
              <a:chOff x="0" y="0"/>
              <a:chExt cx="2096672" cy="1048336"/>
            </a:xfrm>
          </p:grpSpPr>
          <p:sp>
            <p:nvSpPr>
              <p:cNvPr id="191" name="Shape 191"/>
              <p:cNvSpPr/>
              <p:nvPr/>
            </p:nvSpPr>
            <p:spPr>
              <a:xfrm>
                <a:off x="-1" y="-1"/>
                <a:ext cx="2096673" cy="1048337"/>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lgn="ctr">
                  <a:defRPr sz="1357">
                    <a:solidFill>
                      <a:srgbClr val="FFFFFF"/>
                    </a:solidFill>
                  </a:defRPr>
                </a:pPr>
                <a:endParaRPr/>
              </a:p>
            </p:txBody>
          </p:sp>
          <p:sp>
            <p:nvSpPr>
              <p:cNvPr id="192" name="Shape 192"/>
              <p:cNvSpPr/>
              <p:nvPr/>
            </p:nvSpPr>
            <p:spPr>
              <a:xfrm>
                <a:off x="-1" y="-1"/>
                <a:ext cx="2096673" cy="899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lgn="ctr"/>
                <a:r>
                  <a:rPr sz="1357">
                    <a:solidFill>
                      <a:srgbClr val="FFFFFF"/>
                    </a:solidFill>
                  </a:rPr>
                  <a:t>UEPE </a:t>
                </a:r>
              </a:p>
              <a:p>
                <a:pPr lvl="0" algn="ctr"/>
                <a:r>
                  <a:rPr sz="1357">
                    <a:solidFill>
                      <a:srgbClr val="FFFFFF"/>
                    </a:solidFill>
                  </a:rPr>
                  <a:t> (Ufficio Esecuzione Penale Esterna)</a:t>
                </a:r>
              </a:p>
            </p:txBody>
          </p:sp>
        </p:grpSp>
        <p:sp>
          <p:nvSpPr>
            <p:cNvPr id="194" name="Shape 194"/>
            <p:cNvSpPr/>
            <p:nvPr/>
          </p:nvSpPr>
          <p:spPr>
            <a:xfrm>
              <a:off x="2358876" y="1048069"/>
              <a:ext cx="1310181" cy="5239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9"/>
                  </a:lnTo>
                  <a:lnTo>
                    <a:pt x="0" y="10809"/>
                  </a:lnTo>
                  <a:lnTo>
                    <a:pt x="0" y="21600"/>
                  </a:lnTo>
                </a:path>
              </a:pathLst>
            </a:custGeom>
            <a:noFill/>
            <a:ln w="19050" cap="flat">
              <a:solidFill>
                <a:srgbClr val="6B2B1D"/>
              </a:solidFill>
              <a:prstDash val="solid"/>
              <a:bevel/>
            </a:ln>
            <a:effectLst/>
          </p:spPr>
          <p:txBody>
            <a:bodyPr wrap="square" lIns="0" tIns="0" rIns="0" bIns="0" numCol="1" anchor="ctr">
              <a:noAutofit/>
            </a:bodyPr>
            <a:lstStyle/>
            <a:p>
              <a:pPr lvl="0"/>
              <a:endParaRPr/>
            </a:p>
          </p:txBody>
        </p:sp>
        <p:grpSp>
          <p:nvGrpSpPr>
            <p:cNvPr id="197" name="Group 197"/>
            <p:cNvGrpSpPr/>
            <p:nvPr/>
          </p:nvGrpSpPr>
          <p:grpSpPr>
            <a:xfrm>
              <a:off x="0" y="3145008"/>
              <a:ext cx="2096673" cy="1424331"/>
              <a:chOff x="0" y="0"/>
              <a:chExt cx="2096672" cy="1424329"/>
            </a:xfrm>
          </p:grpSpPr>
          <p:sp>
            <p:nvSpPr>
              <p:cNvPr id="195" name="Shape 195"/>
              <p:cNvSpPr/>
              <p:nvPr/>
            </p:nvSpPr>
            <p:spPr>
              <a:xfrm>
                <a:off x="0" y="0"/>
                <a:ext cx="2096673" cy="1048337"/>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1357">
                    <a:solidFill>
                      <a:srgbClr val="FFFFFF"/>
                    </a:solidFill>
                  </a:defRPr>
                </a:pPr>
                <a:endParaRPr/>
              </a:p>
            </p:txBody>
          </p:sp>
          <p:sp>
            <p:nvSpPr>
              <p:cNvPr id="196" name="Shape 196"/>
              <p:cNvSpPr/>
              <p:nvPr/>
            </p:nvSpPr>
            <p:spPr>
              <a:xfrm>
                <a:off x="0" y="0"/>
                <a:ext cx="2096673" cy="1424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1357">
                    <a:solidFill>
                      <a:srgbClr val="FFFFFF"/>
                    </a:solidFill>
                  </a:rPr>
                  <a:t>SERT</a:t>
                </a:r>
              </a:p>
              <a:p>
                <a:pPr lvl="0"/>
                <a:r>
                  <a:rPr sz="1357">
                    <a:solidFill>
                      <a:srgbClr val="FFFFFF"/>
                    </a:solidFill>
                  </a:rPr>
                  <a:t> ( Servizio Tossico o Alcool-dipendenze o Dipendenza da gioco d’azzardo)</a:t>
                </a:r>
              </a:p>
            </p:txBody>
          </p:sp>
        </p:grpSp>
        <p:sp>
          <p:nvSpPr>
            <p:cNvPr id="198" name="Shape 198"/>
            <p:cNvSpPr/>
            <p:nvPr/>
          </p:nvSpPr>
          <p:spPr>
            <a:xfrm>
              <a:off x="1048259" y="2620428"/>
              <a:ext cx="1310618" cy="5244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0"/>
                  </a:lnTo>
                  <a:lnTo>
                    <a:pt x="0" y="10800"/>
                  </a:lnTo>
                  <a:lnTo>
                    <a:pt x="0" y="21600"/>
                  </a:lnTo>
                </a:path>
              </a:pathLst>
            </a:custGeom>
            <a:noFill/>
            <a:ln w="19050" cap="flat">
              <a:solidFill>
                <a:srgbClr val="7A3121"/>
              </a:solidFill>
              <a:prstDash val="solid"/>
              <a:bevel/>
            </a:ln>
            <a:effectLst/>
          </p:spPr>
          <p:txBody>
            <a:bodyPr wrap="square" lIns="0" tIns="0" rIns="0" bIns="0" numCol="1" anchor="ctr">
              <a:noAutofit/>
            </a:bodyPr>
            <a:lstStyle/>
            <a:p>
              <a:pPr lvl="0"/>
              <a:endParaRPr/>
            </a:p>
          </p:txBody>
        </p:sp>
        <p:grpSp>
          <p:nvGrpSpPr>
            <p:cNvPr id="201" name="Group 201"/>
            <p:cNvGrpSpPr/>
            <p:nvPr/>
          </p:nvGrpSpPr>
          <p:grpSpPr>
            <a:xfrm>
              <a:off x="2620840" y="3145008"/>
              <a:ext cx="2096673" cy="1048337"/>
              <a:chOff x="0" y="0"/>
              <a:chExt cx="2096672" cy="1048336"/>
            </a:xfrm>
          </p:grpSpPr>
          <p:sp>
            <p:nvSpPr>
              <p:cNvPr id="199" name="Shape 199"/>
              <p:cNvSpPr/>
              <p:nvPr/>
            </p:nvSpPr>
            <p:spPr>
              <a:xfrm>
                <a:off x="-1" y="-1"/>
                <a:ext cx="2096673" cy="1048337"/>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1357">
                    <a:solidFill>
                      <a:srgbClr val="FFFFFF"/>
                    </a:solidFill>
                  </a:defRPr>
                </a:pPr>
                <a:endParaRPr/>
              </a:p>
            </p:txBody>
          </p:sp>
          <p:sp>
            <p:nvSpPr>
              <p:cNvPr id="200" name="Shape 200"/>
              <p:cNvSpPr/>
              <p:nvPr/>
            </p:nvSpPr>
            <p:spPr>
              <a:xfrm>
                <a:off x="-1" y="-1"/>
                <a:ext cx="2096673" cy="3738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1357">
                    <a:solidFill>
                      <a:srgbClr val="FFFFFF"/>
                    </a:solidFill>
                  </a:defRPr>
                </a:lvl1pPr>
              </a:lstStyle>
              <a:p>
                <a:pPr lvl="0">
                  <a:defRPr sz="1800">
                    <a:solidFill>
                      <a:srgbClr val="000000"/>
                    </a:solidFill>
                  </a:defRPr>
                </a:pPr>
                <a:r>
                  <a:rPr sz="1357">
                    <a:solidFill>
                      <a:srgbClr val="FFFFFF"/>
                    </a:solidFill>
                  </a:rPr>
                  <a:t>Forze dell’Ordine</a:t>
                </a:r>
              </a:p>
            </p:txBody>
          </p:sp>
        </p:grpSp>
        <p:sp>
          <p:nvSpPr>
            <p:cNvPr id="202" name="Shape 202"/>
            <p:cNvSpPr/>
            <p:nvPr/>
          </p:nvSpPr>
          <p:spPr>
            <a:xfrm>
              <a:off x="2358876" y="2620428"/>
              <a:ext cx="1310181" cy="5244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21600" y="10800"/>
                  </a:lnTo>
                  <a:lnTo>
                    <a:pt x="21600" y="21600"/>
                  </a:lnTo>
                </a:path>
              </a:pathLst>
            </a:custGeom>
            <a:noFill/>
            <a:ln w="19050" cap="flat">
              <a:solidFill>
                <a:srgbClr val="7A3121"/>
              </a:solidFill>
              <a:prstDash val="solid"/>
              <a:bevel/>
            </a:ln>
            <a:effectLst/>
          </p:spPr>
          <p:txBody>
            <a:bodyPr wrap="square" lIns="0" tIns="0" rIns="0" bIns="0" numCol="1" anchor="ctr">
              <a:noAutofit/>
            </a:bodyPr>
            <a:lstStyle/>
            <a:p>
              <a:pPr lvl="0"/>
              <a:endParaRPr/>
            </a:p>
          </p:txBody>
        </p:sp>
        <p:grpSp>
          <p:nvGrpSpPr>
            <p:cNvPr id="205" name="Group 205"/>
            <p:cNvGrpSpPr/>
            <p:nvPr/>
          </p:nvGrpSpPr>
          <p:grpSpPr>
            <a:xfrm>
              <a:off x="3931260" y="1572504"/>
              <a:ext cx="2096673" cy="1099917"/>
              <a:chOff x="0" y="0"/>
              <a:chExt cx="2096672" cy="1099916"/>
            </a:xfrm>
          </p:grpSpPr>
          <p:sp>
            <p:nvSpPr>
              <p:cNvPr id="203" name="Shape 203"/>
              <p:cNvSpPr/>
              <p:nvPr/>
            </p:nvSpPr>
            <p:spPr>
              <a:xfrm>
                <a:off x="0" y="0"/>
                <a:ext cx="2096673" cy="1048337"/>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2000">
                    <a:solidFill>
                      <a:srgbClr val="FFFFFF"/>
                    </a:solidFill>
                  </a:defRPr>
                </a:pPr>
                <a:endParaRPr/>
              </a:p>
            </p:txBody>
          </p:sp>
          <p:sp>
            <p:nvSpPr>
              <p:cNvPr id="204" name="Shape 204"/>
              <p:cNvSpPr/>
              <p:nvPr/>
            </p:nvSpPr>
            <p:spPr>
              <a:xfrm>
                <a:off x="0" y="0"/>
                <a:ext cx="2096673" cy="10999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1600">
                    <a:solidFill>
                      <a:srgbClr val="FFFFFF"/>
                    </a:solidFill>
                  </a:rPr>
                  <a:t>CPS</a:t>
                </a:r>
                <a:endParaRPr sz="1357">
                  <a:solidFill>
                    <a:srgbClr val="FFFFFF"/>
                  </a:solidFill>
                </a:endParaRPr>
              </a:p>
              <a:p>
                <a:pPr lvl="0"/>
                <a:r>
                  <a:rPr sz="1600">
                    <a:solidFill>
                      <a:srgbClr val="FFFFFF"/>
                    </a:solidFill>
                  </a:rPr>
                  <a:t>( Centro Psico-sociale</a:t>
                </a:r>
                <a:r>
                  <a:rPr sz="2000">
                    <a:solidFill>
                      <a:srgbClr val="FFFFFF"/>
                    </a:solidFill>
                  </a:rPr>
                  <a:t>)</a:t>
                </a:r>
              </a:p>
            </p:txBody>
          </p:sp>
        </p:grpSp>
        <p:sp>
          <p:nvSpPr>
            <p:cNvPr id="206" name="Shape 206"/>
            <p:cNvSpPr/>
            <p:nvPr/>
          </p:nvSpPr>
          <p:spPr>
            <a:xfrm>
              <a:off x="3669056" y="1048069"/>
              <a:ext cx="1310182" cy="523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9"/>
                  </a:lnTo>
                  <a:lnTo>
                    <a:pt x="21600" y="10809"/>
                  </a:lnTo>
                  <a:lnTo>
                    <a:pt x="21600" y="21600"/>
                  </a:lnTo>
                </a:path>
              </a:pathLst>
            </a:custGeom>
            <a:noFill/>
            <a:ln w="19050" cap="flat">
              <a:solidFill>
                <a:srgbClr val="6B2B1D"/>
              </a:solidFill>
              <a:prstDash val="solid"/>
              <a:bevel/>
            </a:ln>
            <a:effectLst/>
          </p:spPr>
          <p:txBody>
            <a:bodyPr wrap="square" lIns="0" tIns="0" rIns="0" bIns="0" numCol="1" anchor="ctr">
              <a:noAutofit/>
            </a:bodyPr>
            <a:lstStyle/>
            <a:p>
              <a:pPr lvl="0"/>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body" idx="1"/>
          </p:nvPr>
        </p:nvSpPr>
        <p:spPr>
          <a:xfrm>
            <a:off x="699246" y="2248347"/>
            <a:ext cx="7745505" cy="3877815"/>
          </a:xfrm>
          <a:prstGeom prst="rect">
            <a:avLst/>
          </a:prstGeom>
        </p:spPr>
        <p:txBody>
          <a:bodyPr/>
          <a:lstStyle>
            <a:lvl1pPr algn="just">
              <a:lnSpc>
                <a:spcPct val="90000"/>
              </a:lnSpc>
              <a:defRPr sz="2200"/>
            </a:lvl1pPr>
          </a:lstStyle>
          <a:p>
            <a:pPr lvl="0">
              <a:defRPr sz="1800">
                <a:solidFill>
                  <a:srgbClr val="000000"/>
                </a:solidFill>
              </a:defRPr>
            </a:pPr>
            <a:r>
              <a:rPr sz="2200">
                <a:solidFill>
                  <a:srgbClr val="262626"/>
                </a:solidFill>
              </a:rPr>
              <a:t>Dopo l’espiazione della pena (in caso di condanna per soggetti capaci/parzialmente capaci di intendere e volere o ) o di proscioglimento (in caso di soggetti non imputabili), se nella sentenza era stata disposta una misura di sicurezza fondata sulla pericolosità sociale del condannato, il Magistrato di Sorveglianza competente deve rivalutare la pericolosità sociale  e verificare se è ancora attuale, applicando in tale caso una misura di sicurezza per un determinato periodo di tempo, scaduto il quale, dovrà rivalutare la pericolosità sociale e, in tal caso, prorogare la misura di sicurezza oppure, in caso di accertata cessazione della pericolosità, revocarla. </a:t>
            </a:r>
          </a:p>
        </p:txBody>
      </p:sp>
      <p:sp>
        <p:nvSpPr>
          <p:cNvPr id="210" name="Shape 210"/>
          <p:cNvSpPr>
            <a:spLocks noGrp="1"/>
          </p:cNvSpPr>
          <p:nvPr>
            <p:ph type="title"/>
          </p:nvPr>
        </p:nvSpPr>
        <p:spPr>
          <a:xfrm>
            <a:off x="688490" y="570155"/>
            <a:ext cx="7756264" cy="1054251"/>
          </a:xfrm>
          <a:prstGeom prst="rect">
            <a:avLst/>
          </a:prstGeom>
        </p:spPr>
        <p:txBody>
          <a:bodyPr lIns="0" tIns="0" rIns="0" bIns="0">
            <a:normAutofit/>
          </a:bodyPr>
          <a:lstStyle>
            <a:lvl1pPr>
              <a:defRPr sz="3200"/>
            </a:lvl1pPr>
          </a:lstStyle>
          <a:p>
            <a:pPr lvl="0">
              <a:defRPr sz="1800">
                <a:solidFill>
                  <a:srgbClr val="000000"/>
                </a:solidFill>
              </a:defRPr>
            </a:pPr>
            <a:r>
              <a:rPr sz="3200">
                <a:solidFill>
                  <a:srgbClr val="895D1D"/>
                </a:solidFill>
              </a:rPr>
              <a:t>Pericolosità sociale e misure di sicurezza</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oup 221"/>
          <p:cNvGrpSpPr/>
          <p:nvPr/>
        </p:nvGrpSpPr>
        <p:grpSpPr>
          <a:xfrm>
            <a:off x="698500" y="2247899"/>
            <a:ext cx="7747000" cy="3878264"/>
            <a:chOff x="0" y="0"/>
            <a:chExt cx="7747000" cy="3878262"/>
          </a:xfrm>
        </p:grpSpPr>
        <p:grpSp>
          <p:nvGrpSpPr>
            <p:cNvPr id="214" name="Group 214"/>
            <p:cNvGrpSpPr/>
            <p:nvPr/>
          </p:nvGrpSpPr>
          <p:grpSpPr>
            <a:xfrm>
              <a:off x="0" y="-1"/>
              <a:ext cx="7747000" cy="982876"/>
              <a:chOff x="0" y="0"/>
              <a:chExt cx="7747000" cy="982874"/>
            </a:xfrm>
          </p:grpSpPr>
          <p:sp>
            <p:nvSpPr>
              <p:cNvPr id="212" name="Shape 212"/>
              <p:cNvSpPr/>
              <p:nvPr/>
            </p:nvSpPr>
            <p:spPr>
              <a:xfrm>
                <a:off x="0" y="0"/>
                <a:ext cx="7747000" cy="982875"/>
              </a:xfrm>
              <a:prstGeom prst="roundRect">
                <a:avLst>
                  <a:gd name="adj" fmla="val 7500"/>
                </a:avLst>
              </a:prstGeom>
              <a:gradFill flip="none" rotWithShape="1">
                <a:gsLst>
                  <a:gs pos="0">
                    <a:srgbClr val="AA4031"/>
                  </a:gs>
                  <a:gs pos="100000">
                    <a:srgbClr val="962D15"/>
                  </a:gs>
                </a:gsLst>
                <a:lin ang="5159999" scaled="0"/>
              </a:gradFill>
              <a:ln w="12700" cap="flat">
                <a:solidFill>
                  <a:srgbClr val="742E1F"/>
                </a:solidFill>
                <a:prstDash val="solid"/>
                <a:bevel/>
              </a:ln>
              <a:effectLst>
                <a:outerShdw blurRad="50800" dist="25400" dir="5400000" rotWithShape="0">
                  <a:srgbClr val="000000">
                    <a:alpha val="46000"/>
                  </a:srgbClr>
                </a:outerShdw>
              </a:effectLst>
            </p:spPr>
            <p:txBody>
              <a:bodyPr wrap="square" lIns="0" tIns="0" rIns="0" bIns="0" numCol="1" anchor="t">
                <a:noAutofit/>
              </a:bodyPr>
              <a:lstStyle/>
              <a:p>
                <a:pPr lvl="0">
                  <a:defRPr sz="1547">
                    <a:solidFill>
                      <a:srgbClr val="FFFFFF"/>
                    </a:solidFill>
                  </a:defRPr>
                </a:pPr>
                <a:endParaRPr/>
              </a:p>
            </p:txBody>
          </p:sp>
          <p:sp>
            <p:nvSpPr>
              <p:cNvPr id="213" name="Shape 213"/>
              <p:cNvSpPr/>
              <p:nvPr/>
            </p:nvSpPr>
            <p:spPr>
              <a:xfrm>
                <a:off x="21568" y="21568"/>
                <a:ext cx="7703864" cy="777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547">
                    <a:solidFill>
                      <a:srgbClr val="FFFFFF"/>
                    </a:solidFill>
                  </a:rPr>
                  <a:t>Sentenza di condanna</a:t>
                </a:r>
              </a:p>
              <a:p>
                <a:pPr marL="196574" lvl="0" indent="-196574">
                  <a:buSzPct val="100000"/>
                  <a:buChar char="•"/>
                </a:pPr>
                <a:r>
                  <a:rPr sz="1547">
                    <a:solidFill>
                      <a:srgbClr val="FFFFFF"/>
                    </a:solidFill>
                  </a:rPr>
                  <a:t>Espiazione della pena detentiva</a:t>
                </a:r>
              </a:p>
              <a:p>
                <a:pPr marL="196574" lvl="0" indent="-196574">
                  <a:buSzPct val="100000"/>
                  <a:buChar char="•"/>
                </a:pPr>
                <a:r>
                  <a:rPr sz="1547">
                    <a:solidFill>
                      <a:srgbClr val="FFFFFF"/>
                    </a:solidFill>
                  </a:rPr>
                  <a:t>Previsione di misure di sicurezza a pena espiata</a:t>
                </a:r>
              </a:p>
            </p:txBody>
          </p:sp>
        </p:grpSp>
        <p:grpSp>
          <p:nvGrpSpPr>
            <p:cNvPr id="217" name="Group 217"/>
            <p:cNvGrpSpPr/>
            <p:nvPr/>
          </p:nvGrpSpPr>
          <p:grpSpPr>
            <a:xfrm>
              <a:off x="0" y="1447694"/>
              <a:ext cx="7747000" cy="1027409"/>
              <a:chOff x="0" y="0"/>
              <a:chExt cx="7747000" cy="1027408"/>
            </a:xfrm>
          </p:grpSpPr>
          <p:sp>
            <p:nvSpPr>
              <p:cNvPr id="215" name="Shape 215"/>
              <p:cNvSpPr/>
              <p:nvPr/>
            </p:nvSpPr>
            <p:spPr>
              <a:xfrm>
                <a:off x="0" y="0"/>
                <a:ext cx="7747000" cy="982875"/>
              </a:xfrm>
              <a:prstGeom prst="roundRect">
                <a:avLst>
                  <a:gd name="adj" fmla="val 7500"/>
                </a:avLst>
              </a:prstGeom>
              <a:gradFill flip="none" rotWithShape="1">
                <a:gsLst>
                  <a:gs pos="0">
                    <a:srgbClr val="AA4031"/>
                  </a:gs>
                  <a:gs pos="100000">
                    <a:srgbClr val="962D15"/>
                  </a:gs>
                </a:gsLst>
                <a:lin ang="5159999" scaled="0"/>
              </a:gradFill>
              <a:ln w="12700" cap="flat">
                <a:solidFill>
                  <a:srgbClr val="742E1F"/>
                </a:solidFill>
                <a:prstDash val="solid"/>
                <a:bevel/>
              </a:ln>
              <a:effectLst>
                <a:outerShdw blurRad="50800" dist="25400" dir="5400000" rotWithShape="0">
                  <a:srgbClr val="000000">
                    <a:alpha val="46000"/>
                  </a:srgbClr>
                </a:outerShdw>
              </a:effectLst>
            </p:spPr>
            <p:txBody>
              <a:bodyPr wrap="square" lIns="0" tIns="0" rIns="0" bIns="0" numCol="1" anchor="t">
                <a:noAutofit/>
              </a:bodyPr>
              <a:lstStyle/>
              <a:p>
                <a:pPr lvl="0">
                  <a:defRPr sz="1547">
                    <a:solidFill>
                      <a:srgbClr val="FFFFFF"/>
                    </a:solidFill>
                  </a:defRPr>
                </a:pPr>
                <a:endParaRPr/>
              </a:p>
            </p:txBody>
          </p:sp>
          <p:sp>
            <p:nvSpPr>
              <p:cNvPr id="216" name="Shape 216"/>
              <p:cNvSpPr/>
              <p:nvPr/>
            </p:nvSpPr>
            <p:spPr>
              <a:xfrm>
                <a:off x="21568" y="21568"/>
                <a:ext cx="7703864" cy="1005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547">
                    <a:solidFill>
                      <a:srgbClr val="FFFFFF"/>
                    </a:solidFill>
                  </a:rPr>
                  <a:t>Procura della Repubblica</a:t>
                </a:r>
              </a:p>
              <a:p>
                <a:pPr marL="196574" lvl="0" indent="-196574">
                  <a:buSzPct val="100000"/>
                  <a:buChar char="•"/>
                </a:pPr>
                <a:r>
                  <a:rPr sz="1547">
                    <a:solidFill>
                      <a:srgbClr val="FFFFFF"/>
                    </a:solidFill>
                  </a:rPr>
                  <a:t>Richiesta al MdS della misura di sicurezza</a:t>
                </a:r>
              </a:p>
              <a:p>
                <a:pPr marL="196574" lvl="0" indent="-196574">
                  <a:buSzPct val="100000"/>
                  <a:buChar char="•"/>
                </a:pPr>
                <a:r>
                  <a:rPr sz="1547">
                    <a:solidFill>
                      <a:srgbClr val="FFFFFF"/>
                    </a:solidFill>
                  </a:rPr>
                  <a:t>Richiesta al MdS di dichiarazione di delinquenza abituale o professionale con applicazione di misure di sicurezza</a:t>
                </a:r>
              </a:p>
            </p:txBody>
          </p:sp>
        </p:grpSp>
        <p:grpSp>
          <p:nvGrpSpPr>
            <p:cNvPr id="220" name="Group 220"/>
            <p:cNvGrpSpPr/>
            <p:nvPr/>
          </p:nvGrpSpPr>
          <p:grpSpPr>
            <a:xfrm>
              <a:off x="0" y="2895388"/>
              <a:ext cx="7747000" cy="982875"/>
              <a:chOff x="0" y="0"/>
              <a:chExt cx="7747000" cy="982874"/>
            </a:xfrm>
          </p:grpSpPr>
          <p:sp>
            <p:nvSpPr>
              <p:cNvPr id="218" name="Shape 218"/>
              <p:cNvSpPr/>
              <p:nvPr/>
            </p:nvSpPr>
            <p:spPr>
              <a:xfrm>
                <a:off x="0" y="0"/>
                <a:ext cx="7747000" cy="982875"/>
              </a:xfrm>
              <a:prstGeom prst="roundRect">
                <a:avLst>
                  <a:gd name="adj" fmla="val 7500"/>
                </a:avLst>
              </a:prstGeom>
              <a:gradFill flip="none" rotWithShape="1">
                <a:gsLst>
                  <a:gs pos="0">
                    <a:srgbClr val="AA4031"/>
                  </a:gs>
                  <a:gs pos="100000">
                    <a:srgbClr val="962D15"/>
                  </a:gs>
                </a:gsLst>
                <a:lin ang="5159999" scaled="0"/>
              </a:gradFill>
              <a:ln w="12700" cap="flat">
                <a:solidFill>
                  <a:srgbClr val="742E1F"/>
                </a:solidFill>
                <a:prstDash val="solid"/>
                <a:bevel/>
              </a:ln>
              <a:effectLst>
                <a:outerShdw blurRad="50800" dist="25400" dir="5400000" rotWithShape="0">
                  <a:srgbClr val="000000">
                    <a:alpha val="46000"/>
                  </a:srgbClr>
                </a:outerShdw>
              </a:effectLst>
            </p:spPr>
            <p:txBody>
              <a:bodyPr wrap="square" lIns="0" tIns="0" rIns="0" bIns="0" numCol="1" anchor="t">
                <a:noAutofit/>
              </a:bodyPr>
              <a:lstStyle/>
              <a:p>
                <a:pPr lvl="0">
                  <a:defRPr sz="1547">
                    <a:solidFill>
                      <a:srgbClr val="FFFFFF"/>
                    </a:solidFill>
                  </a:defRPr>
                </a:pPr>
                <a:endParaRPr/>
              </a:p>
            </p:txBody>
          </p:sp>
          <p:sp>
            <p:nvSpPr>
              <p:cNvPr id="219" name="Shape 219"/>
              <p:cNvSpPr/>
              <p:nvPr/>
            </p:nvSpPr>
            <p:spPr>
              <a:xfrm>
                <a:off x="21568" y="21568"/>
                <a:ext cx="7703864" cy="777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547">
                    <a:solidFill>
                      <a:srgbClr val="FFFFFF"/>
                    </a:solidFill>
                  </a:rPr>
                  <a:t>Magistrato di Sorveglianza</a:t>
                </a:r>
              </a:p>
              <a:p>
                <a:pPr marL="196574" lvl="0" indent="-196574">
                  <a:buSzPct val="100000"/>
                  <a:buChar char="•"/>
                </a:pPr>
                <a:r>
                  <a:rPr sz="1547">
                    <a:solidFill>
                      <a:srgbClr val="FFFFFF"/>
                    </a:solidFill>
                  </a:rPr>
                  <a:t>Rivalutazione della pericolosità sociale</a:t>
                </a:r>
              </a:p>
              <a:p>
                <a:pPr marL="196574" lvl="0" indent="-196574">
                  <a:buSzPct val="100000"/>
                  <a:buChar char="•"/>
                </a:pPr>
                <a:r>
                  <a:rPr sz="1547">
                    <a:solidFill>
                      <a:srgbClr val="FFFFFF"/>
                    </a:solidFill>
                  </a:rPr>
                  <a:t>Applicazione o revoca della misura di sicurezza disposta in sentenza</a:t>
                </a:r>
              </a:p>
            </p:txBody>
          </p:sp>
        </p:grpSp>
      </p:grpSp>
      <p:sp>
        <p:nvSpPr>
          <p:cNvPr id="222" name="Shape 222"/>
          <p:cNvSpPr>
            <a:spLocks noGrp="1"/>
          </p:cNvSpPr>
          <p:nvPr>
            <p:ph type="title"/>
          </p:nvPr>
        </p:nvSpPr>
        <p:spPr>
          <a:xfrm>
            <a:off x="688490" y="570155"/>
            <a:ext cx="7756264" cy="1054251"/>
          </a:xfrm>
          <a:prstGeom prst="rect">
            <a:avLst/>
          </a:prstGeom>
        </p:spPr>
        <p:txBody>
          <a:bodyPr lIns="0" tIns="0" rIns="0" bIns="0">
            <a:normAutofit/>
          </a:bodyPr>
          <a:lstStyle>
            <a:lvl1pPr>
              <a:defRPr sz="4800"/>
            </a:lvl1pPr>
          </a:lstStyle>
          <a:p>
            <a:pPr lvl="0">
              <a:defRPr sz="1800">
                <a:solidFill>
                  <a:srgbClr val="000000"/>
                </a:solidFill>
              </a:defRPr>
            </a:pPr>
            <a:r>
              <a:rPr sz="4800">
                <a:solidFill>
                  <a:srgbClr val="895D1D"/>
                </a:solidFill>
              </a:rPr>
              <a:t>Condannati imputabili</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88490" y="570155"/>
            <a:ext cx="7756264" cy="1054251"/>
          </a:xfrm>
          <a:prstGeom prst="rect">
            <a:avLst/>
          </a:prstGeom>
        </p:spPr>
        <p:txBody>
          <a:bodyPr lIns="0" tIns="0" rIns="0" bIns="0">
            <a:normAutofit/>
          </a:bodyPr>
          <a:lstStyle>
            <a:lvl1pPr>
              <a:defRPr sz="3000"/>
            </a:lvl1pPr>
          </a:lstStyle>
          <a:p>
            <a:pPr lvl="0">
              <a:defRPr sz="1800">
                <a:solidFill>
                  <a:srgbClr val="000000"/>
                </a:solidFill>
              </a:defRPr>
            </a:pPr>
            <a:r>
              <a:rPr sz="3000">
                <a:solidFill>
                  <a:srgbClr val="895D1D"/>
                </a:solidFill>
              </a:rPr>
              <a:t>Condannati imputabili (adulti maggiorenni): le principali misure di sicurezza</a:t>
            </a:r>
          </a:p>
        </p:txBody>
      </p:sp>
      <p:grpSp>
        <p:nvGrpSpPr>
          <p:cNvPr id="241" name="Group 241"/>
          <p:cNvGrpSpPr/>
          <p:nvPr/>
        </p:nvGrpSpPr>
        <p:grpSpPr>
          <a:xfrm>
            <a:off x="2256841" y="2276872"/>
            <a:ext cx="4744470" cy="4328747"/>
            <a:chOff x="0" y="0"/>
            <a:chExt cx="4744468" cy="4328746"/>
          </a:xfrm>
        </p:grpSpPr>
        <p:grpSp>
          <p:nvGrpSpPr>
            <p:cNvPr id="227" name="Group 227"/>
            <p:cNvGrpSpPr/>
            <p:nvPr/>
          </p:nvGrpSpPr>
          <p:grpSpPr>
            <a:xfrm>
              <a:off x="1665585" y="0"/>
              <a:ext cx="1413298" cy="989308"/>
              <a:chOff x="0" y="0"/>
              <a:chExt cx="1413296" cy="989307"/>
            </a:xfrm>
          </p:grpSpPr>
          <p:sp>
            <p:nvSpPr>
              <p:cNvPr id="225" name="Shape 225"/>
              <p:cNvSpPr/>
              <p:nvPr/>
            </p:nvSpPr>
            <p:spPr>
              <a:xfrm>
                <a:off x="0" y="0"/>
                <a:ext cx="1413297" cy="989308"/>
              </a:xfrm>
              <a:prstGeom prst="roundRect">
                <a:avLst>
                  <a:gd name="adj" fmla="val 20000"/>
                </a:avLst>
              </a:prstGeom>
              <a:solidFill>
                <a:srgbClr val="873624"/>
              </a:solidFill>
              <a:ln w="12700" cap="flat">
                <a:noFill/>
                <a:miter lim="400000"/>
              </a:ln>
              <a:effectLst/>
            </p:spPr>
            <p:txBody>
              <a:bodyPr wrap="square" lIns="0" tIns="0" rIns="0" bIns="0" numCol="1" anchor="ctr">
                <a:noAutofit/>
              </a:bodyPr>
              <a:lstStyle/>
              <a:p>
                <a:pPr lvl="0" algn="ctr">
                  <a:defRPr sz="1557">
                    <a:solidFill>
                      <a:srgbClr val="FFFFFF"/>
                    </a:solidFill>
                  </a:defRPr>
                </a:pPr>
                <a:endParaRPr/>
              </a:p>
            </p:txBody>
          </p:sp>
          <p:sp>
            <p:nvSpPr>
              <p:cNvPr id="226" name="Shape 226"/>
              <p:cNvSpPr/>
              <p:nvPr/>
            </p:nvSpPr>
            <p:spPr>
              <a:xfrm>
                <a:off x="57938" y="106033"/>
                <a:ext cx="1297420" cy="777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557">
                    <a:solidFill>
                      <a:srgbClr val="FFC000"/>
                    </a:solidFill>
                  </a:rPr>
                  <a:t>Libertà Vigilata </a:t>
                </a:r>
                <a:endParaRPr sz="1557">
                  <a:solidFill>
                    <a:srgbClr val="FFFFFF"/>
                  </a:solidFill>
                </a:endParaRPr>
              </a:p>
              <a:p>
                <a:pPr lvl="0" algn="ctr"/>
                <a:r>
                  <a:rPr sz="1557">
                    <a:solidFill>
                      <a:srgbClr val="FFC000"/>
                    </a:solidFill>
                  </a:rPr>
                  <a:t>art. 228 c.p.</a:t>
                </a:r>
              </a:p>
            </p:txBody>
          </p:sp>
        </p:grpSp>
        <p:sp>
          <p:nvSpPr>
            <p:cNvPr id="228" name="Shape 228"/>
            <p:cNvSpPr/>
            <p:nvPr/>
          </p:nvSpPr>
          <p:spPr>
            <a:xfrm>
              <a:off x="3260855" y="751586"/>
              <a:ext cx="627834" cy="7202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466" y="5208"/>
                    <a:pt x="16973" y="12715"/>
                    <a:pt x="21600" y="21600"/>
                  </a:cubicBezTo>
                </a:path>
              </a:pathLst>
            </a:custGeom>
            <a:noFill/>
            <a:ln w="12700" cap="flat">
              <a:solidFill>
                <a:srgbClr val="742E1F"/>
              </a:solidFill>
              <a:prstDash val="solid"/>
              <a:bevel/>
            </a:ln>
            <a:effectLst/>
          </p:spPr>
          <p:txBody>
            <a:bodyPr wrap="square" lIns="0" tIns="0" rIns="0" bIns="0" numCol="1" anchor="ctr">
              <a:noAutofit/>
            </a:bodyPr>
            <a:lstStyle/>
            <a:p>
              <a:pPr lvl="0"/>
              <a:endParaRPr/>
            </a:p>
          </p:txBody>
        </p:sp>
        <p:grpSp>
          <p:nvGrpSpPr>
            <p:cNvPr id="231" name="Group 231"/>
            <p:cNvGrpSpPr/>
            <p:nvPr/>
          </p:nvGrpSpPr>
          <p:grpSpPr>
            <a:xfrm>
              <a:off x="3331172" y="1665586"/>
              <a:ext cx="1413297" cy="989308"/>
              <a:chOff x="0" y="0"/>
              <a:chExt cx="1413296" cy="989307"/>
            </a:xfrm>
          </p:grpSpPr>
          <p:sp>
            <p:nvSpPr>
              <p:cNvPr id="229" name="Shape 229"/>
              <p:cNvSpPr/>
              <p:nvPr/>
            </p:nvSpPr>
            <p:spPr>
              <a:xfrm>
                <a:off x="0" y="0"/>
                <a:ext cx="1413297" cy="989308"/>
              </a:xfrm>
              <a:prstGeom prst="roundRect">
                <a:avLst>
                  <a:gd name="adj" fmla="val 20000"/>
                </a:avLst>
              </a:prstGeom>
              <a:solidFill>
                <a:srgbClr val="873624"/>
              </a:solidFill>
              <a:ln w="12700" cap="flat">
                <a:noFill/>
                <a:miter lim="400000"/>
              </a:ln>
              <a:effectLst/>
            </p:spPr>
            <p:txBody>
              <a:bodyPr wrap="square" lIns="0" tIns="0" rIns="0" bIns="0" numCol="1" anchor="ctr">
                <a:noAutofit/>
              </a:bodyPr>
              <a:lstStyle/>
              <a:p>
                <a:pPr lvl="0" algn="ctr">
                  <a:defRPr sz="1557">
                    <a:solidFill>
                      <a:srgbClr val="FFC000"/>
                    </a:solidFill>
                  </a:defRPr>
                </a:pPr>
                <a:endParaRPr/>
              </a:p>
            </p:txBody>
          </p:sp>
          <p:sp>
            <p:nvSpPr>
              <p:cNvPr id="230" name="Shape 230"/>
              <p:cNvSpPr/>
              <p:nvPr/>
            </p:nvSpPr>
            <p:spPr>
              <a:xfrm>
                <a:off x="57938" y="106033"/>
                <a:ext cx="1297420" cy="777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557">
                    <a:solidFill>
                      <a:srgbClr val="FFC000"/>
                    </a:solidFill>
                  </a:rPr>
                  <a:t>Casa di Lavoro</a:t>
                </a:r>
                <a:endParaRPr sz="1557">
                  <a:solidFill>
                    <a:srgbClr val="FFFFFF"/>
                  </a:solidFill>
                </a:endParaRPr>
              </a:p>
              <a:p>
                <a:pPr lvl="0" algn="ctr"/>
                <a:r>
                  <a:rPr sz="1557">
                    <a:solidFill>
                      <a:srgbClr val="FFC000"/>
                    </a:solidFill>
                  </a:rPr>
                  <a:t>Art. 216 c.p.</a:t>
                </a:r>
              </a:p>
            </p:txBody>
          </p:sp>
        </p:grpSp>
        <p:sp>
          <p:nvSpPr>
            <p:cNvPr id="232" name="Shape 232"/>
            <p:cNvSpPr/>
            <p:nvPr/>
          </p:nvSpPr>
          <p:spPr>
            <a:xfrm>
              <a:off x="3260855" y="2848682"/>
              <a:ext cx="627834" cy="7202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973" y="8885"/>
                    <a:pt x="9466" y="16392"/>
                    <a:pt x="0" y="21600"/>
                  </a:cubicBezTo>
                </a:path>
              </a:pathLst>
            </a:custGeom>
            <a:noFill/>
            <a:ln w="12700" cap="flat">
              <a:solidFill>
                <a:srgbClr val="742E1F"/>
              </a:solidFill>
              <a:prstDash val="solid"/>
              <a:bevel/>
            </a:ln>
            <a:effectLst/>
          </p:spPr>
          <p:txBody>
            <a:bodyPr wrap="square" lIns="0" tIns="0" rIns="0" bIns="0" numCol="1" anchor="ctr">
              <a:noAutofit/>
            </a:bodyPr>
            <a:lstStyle/>
            <a:p>
              <a:pPr lvl="0"/>
              <a:endParaRPr/>
            </a:p>
          </p:txBody>
        </p:sp>
        <p:grpSp>
          <p:nvGrpSpPr>
            <p:cNvPr id="235" name="Group 235"/>
            <p:cNvGrpSpPr/>
            <p:nvPr/>
          </p:nvGrpSpPr>
          <p:grpSpPr>
            <a:xfrm>
              <a:off x="1665585" y="3322906"/>
              <a:ext cx="1413298" cy="1005841"/>
              <a:chOff x="0" y="0"/>
              <a:chExt cx="1413296" cy="1005839"/>
            </a:xfrm>
          </p:grpSpPr>
          <p:sp>
            <p:nvSpPr>
              <p:cNvPr id="233" name="Shape 233"/>
              <p:cNvSpPr/>
              <p:nvPr/>
            </p:nvSpPr>
            <p:spPr>
              <a:xfrm>
                <a:off x="0" y="8266"/>
                <a:ext cx="1413297" cy="989308"/>
              </a:xfrm>
              <a:prstGeom prst="roundRect">
                <a:avLst>
                  <a:gd name="adj" fmla="val 20000"/>
                </a:avLst>
              </a:prstGeom>
              <a:solidFill>
                <a:srgbClr val="873624"/>
              </a:solidFill>
              <a:ln w="12700" cap="flat">
                <a:noFill/>
                <a:miter lim="400000"/>
              </a:ln>
              <a:effectLst/>
            </p:spPr>
            <p:txBody>
              <a:bodyPr wrap="square" lIns="0" tIns="0" rIns="0" bIns="0" numCol="1" anchor="ctr">
                <a:noAutofit/>
              </a:bodyPr>
              <a:lstStyle/>
              <a:p>
                <a:pPr lvl="0" algn="ctr">
                  <a:defRPr sz="1557">
                    <a:solidFill>
                      <a:srgbClr val="FFC000"/>
                    </a:solidFill>
                  </a:defRPr>
                </a:pPr>
                <a:endParaRPr/>
              </a:p>
            </p:txBody>
          </p:sp>
          <p:sp>
            <p:nvSpPr>
              <p:cNvPr id="234" name="Shape 234"/>
              <p:cNvSpPr/>
              <p:nvPr/>
            </p:nvSpPr>
            <p:spPr>
              <a:xfrm>
                <a:off x="57938" y="-1"/>
                <a:ext cx="1297420" cy="1005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557">
                    <a:solidFill>
                      <a:srgbClr val="FFC000"/>
                    </a:solidFill>
                  </a:rPr>
                  <a:t>Espulsione dello straniero</a:t>
                </a:r>
                <a:endParaRPr sz="1557">
                  <a:solidFill>
                    <a:srgbClr val="FFFFFF"/>
                  </a:solidFill>
                </a:endParaRPr>
              </a:p>
              <a:p>
                <a:pPr lvl="0" algn="ctr"/>
                <a:r>
                  <a:rPr sz="1557">
                    <a:solidFill>
                      <a:srgbClr val="FFC000"/>
                    </a:solidFill>
                  </a:rPr>
                  <a:t>art. 235 c.p. </a:t>
                </a:r>
              </a:p>
            </p:txBody>
          </p:sp>
        </p:grpSp>
        <p:sp>
          <p:nvSpPr>
            <p:cNvPr id="236" name="Shape 236"/>
            <p:cNvSpPr/>
            <p:nvPr/>
          </p:nvSpPr>
          <p:spPr>
            <a:xfrm>
              <a:off x="855779" y="2848682"/>
              <a:ext cx="627835" cy="7202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134" y="16392"/>
                    <a:pt x="4627" y="8885"/>
                    <a:pt x="0" y="0"/>
                  </a:cubicBezTo>
                </a:path>
              </a:pathLst>
            </a:custGeom>
            <a:noFill/>
            <a:ln w="12700" cap="flat">
              <a:solidFill>
                <a:srgbClr val="742E1F"/>
              </a:solidFill>
              <a:prstDash val="solid"/>
              <a:bevel/>
            </a:ln>
            <a:effectLst/>
          </p:spPr>
          <p:txBody>
            <a:bodyPr wrap="square" lIns="0" tIns="0" rIns="0" bIns="0" numCol="1" anchor="ctr">
              <a:noAutofit/>
            </a:bodyPr>
            <a:lstStyle/>
            <a:p>
              <a:pPr lvl="0"/>
              <a:endParaRPr/>
            </a:p>
          </p:txBody>
        </p:sp>
        <p:grpSp>
          <p:nvGrpSpPr>
            <p:cNvPr id="239" name="Group 239"/>
            <p:cNvGrpSpPr/>
            <p:nvPr/>
          </p:nvGrpSpPr>
          <p:grpSpPr>
            <a:xfrm>
              <a:off x="0" y="1665586"/>
              <a:ext cx="1413297" cy="989308"/>
              <a:chOff x="0" y="0"/>
              <a:chExt cx="1413296" cy="989307"/>
            </a:xfrm>
          </p:grpSpPr>
          <p:sp>
            <p:nvSpPr>
              <p:cNvPr id="237" name="Shape 237"/>
              <p:cNvSpPr/>
              <p:nvPr/>
            </p:nvSpPr>
            <p:spPr>
              <a:xfrm>
                <a:off x="0" y="0"/>
                <a:ext cx="1413297" cy="989308"/>
              </a:xfrm>
              <a:prstGeom prst="roundRect">
                <a:avLst>
                  <a:gd name="adj" fmla="val 20000"/>
                </a:avLst>
              </a:prstGeom>
              <a:solidFill>
                <a:srgbClr val="873624"/>
              </a:solidFill>
              <a:ln w="12700" cap="flat">
                <a:noFill/>
                <a:miter lim="400000"/>
              </a:ln>
              <a:effectLst/>
            </p:spPr>
            <p:txBody>
              <a:bodyPr wrap="square" lIns="0" tIns="0" rIns="0" bIns="0" numCol="1" anchor="ctr">
                <a:noAutofit/>
              </a:bodyPr>
              <a:lstStyle/>
              <a:p>
                <a:pPr lvl="0" algn="ctr">
                  <a:defRPr sz="1557">
                    <a:solidFill>
                      <a:srgbClr val="FFC000"/>
                    </a:solidFill>
                  </a:defRPr>
                </a:pPr>
                <a:endParaRPr/>
              </a:p>
            </p:txBody>
          </p:sp>
          <p:sp>
            <p:nvSpPr>
              <p:cNvPr id="238" name="Shape 238"/>
              <p:cNvSpPr/>
              <p:nvPr/>
            </p:nvSpPr>
            <p:spPr>
              <a:xfrm>
                <a:off x="57938" y="106033"/>
                <a:ext cx="1297420" cy="777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557">
                    <a:solidFill>
                      <a:srgbClr val="FFC000"/>
                    </a:solidFill>
                  </a:rPr>
                  <a:t>Colonia Agricola </a:t>
                </a:r>
                <a:endParaRPr sz="1557">
                  <a:solidFill>
                    <a:srgbClr val="FFFFFF"/>
                  </a:solidFill>
                </a:endParaRPr>
              </a:p>
              <a:p>
                <a:pPr lvl="0" algn="ctr"/>
                <a:r>
                  <a:rPr sz="1557">
                    <a:solidFill>
                      <a:srgbClr val="FFC000"/>
                    </a:solidFill>
                  </a:rPr>
                  <a:t>art. 216 c.p.</a:t>
                </a:r>
              </a:p>
            </p:txBody>
          </p:sp>
        </p:grpSp>
        <p:sp>
          <p:nvSpPr>
            <p:cNvPr id="240" name="Shape 240"/>
            <p:cNvSpPr/>
            <p:nvPr/>
          </p:nvSpPr>
          <p:spPr>
            <a:xfrm>
              <a:off x="855779" y="751586"/>
              <a:ext cx="627835" cy="7202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627" y="12715"/>
                    <a:pt x="12134" y="5208"/>
                    <a:pt x="21600" y="0"/>
                  </a:cubicBezTo>
                </a:path>
              </a:pathLst>
            </a:custGeom>
            <a:noFill/>
            <a:ln w="12700" cap="flat">
              <a:solidFill>
                <a:srgbClr val="742E1F"/>
              </a:solidFill>
              <a:prstDash val="solid"/>
              <a:bevel/>
            </a:ln>
            <a:effectLst/>
          </p:spPr>
          <p:txBody>
            <a:bodyPr wrap="square" lIns="0" tIns="0" rIns="0" bIns="0" numCol="1" anchor="ctr">
              <a:noAutofit/>
            </a:bodyPr>
            <a:lstStyle/>
            <a:p>
              <a:pPr lvl="0"/>
              <a:endParaRP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2"/>
          <p:cNvGrpSpPr/>
          <p:nvPr/>
        </p:nvGrpSpPr>
        <p:grpSpPr>
          <a:xfrm rot="939">
            <a:off x="225214" y="888076"/>
            <a:ext cx="8693571" cy="5238087"/>
            <a:chOff x="0" y="1188431"/>
            <a:chExt cx="8693570" cy="5238085"/>
          </a:xfrm>
        </p:grpSpPr>
        <p:grpSp>
          <p:nvGrpSpPr>
            <p:cNvPr id="245" name="Group 245"/>
            <p:cNvGrpSpPr/>
            <p:nvPr/>
          </p:nvGrpSpPr>
          <p:grpSpPr>
            <a:xfrm>
              <a:off x="2858048" y="1188431"/>
              <a:ext cx="2758636" cy="2064322"/>
              <a:chOff x="0" y="0"/>
              <a:chExt cx="2758634" cy="2064320"/>
            </a:xfrm>
          </p:grpSpPr>
          <p:sp>
            <p:nvSpPr>
              <p:cNvPr id="243" name="Shape 243"/>
              <p:cNvSpPr/>
              <p:nvPr/>
            </p:nvSpPr>
            <p:spPr>
              <a:xfrm>
                <a:off x="0" y="16709"/>
                <a:ext cx="2758635" cy="20309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solidFill>
                <a:srgbClr val="FFFFFF">
                  <a:alpha val="90000"/>
                </a:srgbClr>
              </a:solidFill>
              <a:ln w="12700" cap="flat">
                <a:solidFill>
                  <a:srgbClr val="742E1F"/>
                </a:solidFill>
                <a:prstDash val="solid"/>
                <a:bevel/>
              </a:ln>
              <a:effectLst/>
            </p:spPr>
            <p:txBody>
              <a:bodyPr wrap="square" lIns="0" tIns="0" rIns="0" bIns="0" numCol="1" anchor="ctr">
                <a:noAutofit/>
              </a:bodyPr>
              <a:lstStyle/>
              <a:p>
                <a:pPr lvl="0" algn="ctr">
                  <a:defRPr sz="3053"/>
                </a:pPr>
                <a:endParaRPr/>
              </a:p>
            </p:txBody>
          </p:sp>
          <p:sp>
            <p:nvSpPr>
              <p:cNvPr id="244" name="Shape 244"/>
              <p:cNvSpPr/>
              <p:nvPr/>
            </p:nvSpPr>
            <p:spPr>
              <a:xfrm>
                <a:off x="0" y="0"/>
                <a:ext cx="2758635" cy="2064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sz="3053"/>
                  <a:t>Libertà Vigilata</a:t>
                </a:r>
              </a:p>
              <a:p>
                <a:pPr lvl="0" algn="ctr"/>
                <a:r>
                  <a:rPr sz="3053"/>
                  <a:t>artt. 228 e 232 c.p. </a:t>
                </a:r>
              </a:p>
            </p:txBody>
          </p:sp>
        </p:grpSp>
        <p:grpSp>
          <p:nvGrpSpPr>
            <p:cNvPr id="248" name="Group 248"/>
            <p:cNvGrpSpPr/>
            <p:nvPr/>
          </p:nvGrpSpPr>
          <p:grpSpPr>
            <a:xfrm>
              <a:off x="1086696" y="3226423"/>
              <a:ext cx="6520178" cy="1600048"/>
              <a:chOff x="0" y="0"/>
              <a:chExt cx="6520177" cy="1600047"/>
            </a:xfrm>
          </p:grpSpPr>
          <p:sp>
            <p:nvSpPr>
              <p:cNvPr id="246" name="Shape 246"/>
              <p:cNvSpPr/>
              <p:nvPr/>
            </p:nvSpPr>
            <p:spPr>
              <a:xfrm>
                <a:off x="0" y="0"/>
                <a:ext cx="6520178" cy="1600048"/>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21600" y="21600"/>
                    </a:lnTo>
                    <a:lnTo>
                      <a:pt x="0" y="21600"/>
                    </a:lnTo>
                    <a:lnTo>
                      <a:pt x="3600" y="0"/>
                    </a:lnTo>
                    <a:close/>
                  </a:path>
                </a:pathLst>
              </a:custGeom>
              <a:solidFill>
                <a:srgbClr val="FFFFFF">
                  <a:alpha val="90000"/>
                </a:srgbClr>
              </a:solidFill>
              <a:ln w="12700" cap="flat">
                <a:solidFill>
                  <a:srgbClr val="742E1F"/>
                </a:solidFill>
                <a:prstDash val="solid"/>
                <a:bevel/>
              </a:ln>
              <a:effectLst/>
            </p:spPr>
            <p:txBody>
              <a:bodyPr wrap="square" lIns="0" tIns="0" rIns="0" bIns="0" numCol="1" anchor="ctr">
                <a:noAutofit/>
              </a:bodyPr>
              <a:lstStyle/>
              <a:p>
                <a:pPr lvl="0" algn="ctr">
                  <a:defRPr sz="1526"/>
                </a:pPr>
                <a:endParaRPr/>
              </a:p>
            </p:txBody>
          </p:sp>
          <p:sp>
            <p:nvSpPr>
              <p:cNvPr id="247" name="Shape 247"/>
              <p:cNvSpPr/>
              <p:nvPr/>
            </p:nvSpPr>
            <p:spPr>
              <a:xfrm>
                <a:off x="0" y="347320"/>
                <a:ext cx="6520178" cy="9054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sz="1526"/>
                  <a:t>Casa di Cura e di Custodia</a:t>
                </a:r>
              </a:p>
              <a:p>
                <a:pPr lvl="0" algn="ctr"/>
                <a:r>
                  <a:rPr sz="1526"/>
                  <a:t>art. 219 c.p.</a:t>
                </a:r>
              </a:p>
            </p:txBody>
          </p:sp>
        </p:grpSp>
        <p:grpSp>
          <p:nvGrpSpPr>
            <p:cNvPr id="251" name="Group 251"/>
            <p:cNvGrpSpPr/>
            <p:nvPr/>
          </p:nvGrpSpPr>
          <p:grpSpPr>
            <a:xfrm>
              <a:off x="-1" y="4826470"/>
              <a:ext cx="8693572" cy="1600048"/>
              <a:chOff x="0" y="0"/>
              <a:chExt cx="8693570" cy="1600047"/>
            </a:xfrm>
          </p:grpSpPr>
          <p:sp>
            <p:nvSpPr>
              <p:cNvPr id="249" name="Shape 249"/>
              <p:cNvSpPr/>
              <p:nvPr/>
            </p:nvSpPr>
            <p:spPr>
              <a:xfrm>
                <a:off x="0" y="0"/>
                <a:ext cx="8693570" cy="1600048"/>
              </a:xfrm>
              <a:custGeom>
                <a:avLst/>
                <a:gdLst/>
                <a:ahLst/>
                <a:cxnLst>
                  <a:cxn ang="0">
                    <a:pos x="wd2" y="hd2"/>
                  </a:cxn>
                  <a:cxn ang="5400000">
                    <a:pos x="wd2" y="hd2"/>
                  </a:cxn>
                  <a:cxn ang="10800000">
                    <a:pos x="wd2" y="hd2"/>
                  </a:cxn>
                  <a:cxn ang="16200000">
                    <a:pos x="wd2" y="hd2"/>
                  </a:cxn>
                </a:cxnLst>
                <a:rect l="0" t="0" r="r" b="b"/>
                <a:pathLst>
                  <a:path w="21600" h="21600" extrusionOk="0">
                    <a:moveTo>
                      <a:pt x="18899" y="0"/>
                    </a:moveTo>
                    <a:lnTo>
                      <a:pt x="21600" y="21600"/>
                    </a:lnTo>
                    <a:lnTo>
                      <a:pt x="0" y="21600"/>
                    </a:lnTo>
                    <a:lnTo>
                      <a:pt x="2701" y="0"/>
                    </a:lnTo>
                    <a:close/>
                  </a:path>
                </a:pathLst>
              </a:custGeom>
              <a:solidFill>
                <a:srgbClr val="FFFFFF">
                  <a:alpha val="90000"/>
                </a:srgbClr>
              </a:solidFill>
              <a:ln w="12700" cap="flat">
                <a:solidFill>
                  <a:srgbClr val="742E1F"/>
                </a:solidFill>
                <a:prstDash val="solid"/>
                <a:bevel/>
              </a:ln>
              <a:effectLst/>
            </p:spPr>
            <p:txBody>
              <a:bodyPr wrap="square" lIns="0" tIns="0" rIns="0" bIns="0" numCol="1" anchor="ctr">
                <a:noAutofit/>
              </a:bodyPr>
              <a:lstStyle/>
              <a:p>
                <a:pPr lvl="0" algn="ctr">
                  <a:defRPr sz="1526"/>
                </a:pPr>
                <a:endParaRPr/>
              </a:p>
            </p:txBody>
          </p:sp>
          <p:sp>
            <p:nvSpPr>
              <p:cNvPr id="250" name="Shape 250"/>
              <p:cNvSpPr/>
              <p:nvPr/>
            </p:nvSpPr>
            <p:spPr>
              <a:xfrm>
                <a:off x="0" y="158694"/>
                <a:ext cx="8693571" cy="1282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sz="1526"/>
                  <a:t>Ospedale Psichiatrico Giudiziario </a:t>
                </a:r>
              </a:p>
              <a:p>
                <a:pPr lvl="0" algn="ctr"/>
                <a:r>
                  <a:rPr sz="1526"/>
                  <a:t>( OPG)</a:t>
                </a:r>
              </a:p>
              <a:p>
                <a:pPr lvl="0" algn="ctr"/>
                <a:r>
                  <a:rPr sz="1526"/>
                  <a:t>art. 222 c.p. </a:t>
                </a:r>
              </a:p>
            </p:txBody>
          </p:sp>
        </p:grpSp>
      </p:grpSp>
      <p:sp>
        <p:nvSpPr>
          <p:cNvPr id="253" name="Shape 253"/>
          <p:cNvSpPr>
            <a:spLocks noGrp="1"/>
          </p:cNvSpPr>
          <p:nvPr>
            <p:ph type="title"/>
          </p:nvPr>
        </p:nvSpPr>
        <p:spPr>
          <a:xfrm>
            <a:off x="684007" y="135477"/>
            <a:ext cx="7756264" cy="1054251"/>
          </a:xfrm>
          <a:prstGeom prst="rect">
            <a:avLst/>
          </a:prstGeom>
        </p:spPr>
        <p:txBody>
          <a:bodyPr lIns="0" tIns="0" rIns="0" bIns="0">
            <a:normAutofit/>
          </a:bodyPr>
          <a:lstStyle>
            <a:lvl1pPr>
              <a:defRPr sz="3000"/>
            </a:lvl1pPr>
          </a:lstStyle>
          <a:p>
            <a:pPr lvl="0">
              <a:defRPr sz="1800">
                <a:solidFill>
                  <a:srgbClr val="000000"/>
                </a:solidFill>
              </a:defRPr>
            </a:pPr>
            <a:r>
              <a:rPr sz="3000">
                <a:solidFill>
                  <a:srgbClr val="895D1D"/>
                </a:solidFill>
              </a:rPr>
              <a:t>Misure di sicurezza per infermi o semi infermi di mente, socialmente pericolosi</a:t>
            </a:r>
          </a:p>
        </p:txBody>
      </p:sp>
      <p:grpSp>
        <p:nvGrpSpPr>
          <p:cNvPr id="256" name="Group 256"/>
          <p:cNvGrpSpPr/>
          <p:nvPr/>
        </p:nvGrpSpPr>
        <p:grpSpPr>
          <a:xfrm>
            <a:off x="1194212" y="5654924"/>
            <a:ext cx="6735855" cy="1239732"/>
            <a:chOff x="0" y="0"/>
            <a:chExt cx="6735854" cy="1239730"/>
          </a:xfrm>
        </p:grpSpPr>
        <p:sp>
          <p:nvSpPr>
            <p:cNvPr id="254" name="Shape 254"/>
            <p:cNvSpPr/>
            <p:nvPr/>
          </p:nvSpPr>
          <p:spPr>
            <a:xfrm>
              <a:off x="0" y="0"/>
              <a:ext cx="6735854" cy="1239731"/>
            </a:xfrm>
            <a:custGeom>
              <a:avLst/>
              <a:gdLst/>
              <a:ahLst/>
              <a:cxnLst>
                <a:cxn ang="0">
                  <a:pos x="wd2" y="hd2"/>
                </a:cxn>
                <a:cxn ang="5400000">
                  <a:pos x="wd2" y="hd2"/>
                </a:cxn>
                <a:cxn ang="10800000">
                  <a:pos x="wd2" y="hd2"/>
                </a:cxn>
                <a:cxn ang="16200000">
                  <a:pos x="wd2" y="hd2"/>
                </a:cxn>
              </a:cxnLst>
              <a:rect l="0" t="0" r="r" b="b"/>
              <a:pathLst>
                <a:path w="21600" h="21600" extrusionOk="0">
                  <a:moveTo>
                    <a:pt x="18899" y="0"/>
                  </a:moveTo>
                  <a:lnTo>
                    <a:pt x="21600" y="21600"/>
                  </a:lnTo>
                  <a:lnTo>
                    <a:pt x="0" y="21600"/>
                  </a:lnTo>
                  <a:lnTo>
                    <a:pt x="2701" y="0"/>
                  </a:lnTo>
                  <a:close/>
                </a:path>
              </a:pathLst>
            </a:custGeom>
            <a:solidFill>
              <a:srgbClr val="FFFFFF">
                <a:alpha val="90000"/>
              </a:srgbClr>
            </a:solidFill>
            <a:ln w="12700" cap="flat">
              <a:solidFill>
                <a:srgbClr val="742E1F"/>
              </a:solidFill>
              <a:prstDash val="solid"/>
              <a:bevel/>
            </a:ln>
            <a:effectLst/>
          </p:spPr>
          <p:txBody>
            <a:bodyPr wrap="square" lIns="0" tIns="0" rIns="0" bIns="0" numCol="1" anchor="ctr">
              <a:noAutofit/>
            </a:bodyPr>
            <a:lstStyle/>
            <a:p>
              <a:pPr lvl="0" algn="ctr">
                <a:defRPr sz="1526"/>
              </a:pPr>
              <a:endParaRPr/>
            </a:p>
          </p:txBody>
        </p:sp>
        <p:sp>
          <p:nvSpPr>
            <p:cNvPr id="255" name="Shape 255"/>
            <p:cNvSpPr/>
            <p:nvPr/>
          </p:nvSpPr>
          <p:spPr>
            <a:xfrm>
              <a:off x="0" y="122958"/>
              <a:ext cx="6735854" cy="993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1526"/>
              </a:lvl1pPr>
            </a:lstStyle>
            <a:p>
              <a:pPr lvl="0">
                <a:defRPr sz="1800"/>
              </a:pPr>
              <a:r>
                <a:rPr sz="1526"/>
                <a:t>Chiusura OPG.   REMS 31 marzo 2015</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oup 270"/>
          <p:cNvGrpSpPr/>
          <p:nvPr/>
        </p:nvGrpSpPr>
        <p:grpSpPr>
          <a:xfrm>
            <a:off x="458921" y="1549263"/>
            <a:ext cx="8659060" cy="4631158"/>
            <a:chOff x="-239578" y="-698636"/>
            <a:chExt cx="8659059" cy="4631156"/>
          </a:xfrm>
        </p:grpSpPr>
        <p:grpSp>
          <p:nvGrpSpPr>
            <p:cNvPr id="260" name="Group 260"/>
            <p:cNvGrpSpPr/>
            <p:nvPr/>
          </p:nvGrpSpPr>
          <p:grpSpPr>
            <a:xfrm>
              <a:off x="-43216" y="-698637"/>
              <a:ext cx="8462697" cy="1030410"/>
              <a:chOff x="0" y="0"/>
              <a:chExt cx="8462695" cy="1030408"/>
            </a:xfrm>
          </p:grpSpPr>
          <p:sp>
            <p:nvSpPr>
              <p:cNvPr id="258" name="Shape 258"/>
              <p:cNvSpPr/>
              <p:nvPr/>
            </p:nvSpPr>
            <p:spPr>
              <a:xfrm>
                <a:off x="0" y="0"/>
                <a:ext cx="8462696" cy="678317"/>
              </a:xfrm>
              <a:prstGeom prst="roundRect">
                <a:avLst>
                  <a:gd name="adj" fmla="val 7500"/>
                </a:avLst>
              </a:prstGeom>
              <a:solidFill>
                <a:srgbClr val="873624"/>
              </a:solidFill>
              <a:ln w="19050" cap="flat">
                <a:solidFill>
                  <a:srgbClr val="6B2B1C"/>
                </a:solidFill>
                <a:prstDash val="solid"/>
                <a:bevel/>
              </a:ln>
              <a:effectLst/>
            </p:spPr>
            <p:txBody>
              <a:bodyPr wrap="square" lIns="0" tIns="0" rIns="0" bIns="0" numCol="1" anchor="t">
                <a:noAutofit/>
              </a:bodyPr>
              <a:lstStyle/>
              <a:p>
                <a:pPr lvl="0">
                  <a:defRPr sz="977">
                    <a:solidFill>
                      <a:srgbClr val="FFFFFF"/>
                    </a:solidFill>
                  </a:defRPr>
                </a:pPr>
                <a:endParaRPr/>
              </a:p>
            </p:txBody>
          </p:sp>
          <p:sp>
            <p:nvSpPr>
              <p:cNvPr id="259" name="Shape 259"/>
              <p:cNvSpPr/>
              <p:nvPr/>
            </p:nvSpPr>
            <p:spPr>
              <a:xfrm>
                <a:off x="14885" y="14885"/>
                <a:ext cx="8432926" cy="10155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endParaRPr sz="1200">
                  <a:solidFill>
                    <a:srgbClr val="FFFFFF"/>
                  </a:solidFill>
                </a:endParaRPr>
              </a:p>
              <a:p>
                <a:pPr lvl="0"/>
                <a:r>
                  <a:rPr sz="1200">
                    <a:solidFill>
                      <a:srgbClr val="FFFFFF"/>
                    </a:solidFill>
                  </a:rPr>
                  <a:t>OPG o </a:t>
                </a:r>
                <a:endParaRPr sz="977">
                  <a:solidFill>
                    <a:srgbClr val="FFFFFF"/>
                  </a:solidFill>
                </a:endParaRPr>
              </a:p>
              <a:p>
                <a:pPr lvl="0"/>
                <a:r>
                  <a:rPr sz="1200">
                    <a:solidFill>
                      <a:srgbClr val="FFFFFF"/>
                    </a:solidFill>
                  </a:rPr>
                  <a:t>CCC</a:t>
                </a:r>
              </a:p>
              <a:p>
                <a:pPr marL="124190" lvl="0" indent="-124190">
                  <a:buSzPct val="100000"/>
                  <a:buChar char="•"/>
                </a:pPr>
                <a:r>
                  <a:rPr sz="977">
                    <a:solidFill>
                      <a:srgbClr val="FFFFFF"/>
                    </a:solidFill>
                  </a:rPr>
                  <a:t>Licenze di esperimento presso strutture residenziali</a:t>
                </a:r>
              </a:p>
              <a:p>
                <a:pPr marL="124190" lvl="0" indent="-124190">
                  <a:buSzPct val="100000"/>
                  <a:buChar char="•"/>
                </a:pPr>
                <a:r>
                  <a:rPr sz="977">
                    <a:solidFill>
                      <a:srgbClr val="FFFFFF"/>
                    </a:solidFill>
                  </a:rPr>
                  <a:t>Rivalutazione della pericolosità sociale</a:t>
                </a:r>
              </a:p>
            </p:txBody>
          </p:sp>
        </p:grpSp>
        <p:grpSp>
          <p:nvGrpSpPr>
            <p:cNvPr id="263" name="Group 263"/>
            <p:cNvGrpSpPr/>
            <p:nvPr/>
          </p:nvGrpSpPr>
          <p:grpSpPr>
            <a:xfrm>
              <a:off x="-83871" y="925807"/>
              <a:ext cx="8314290" cy="666422"/>
              <a:chOff x="0" y="0"/>
              <a:chExt cx="8314289" cy="666420"/>
            </a:xfrm>
          </p:grpSpPr>
          <p:sp>
            <p:nvSpPr>
              <p:cNvPr id="261" name="Shape 261"/>
              <p:cNvSpPr/>
              <p:nvPr/>
            </p:nvSpPr>
            <p:spPr>
              <a:xfrm>
                <a:off x="0" y="0"/>
                <a:ext cx="8314290" cy="666421"/>
              </a:xfrm>
              <a:prstGeom prst="roundRect">
                <a:avLst>
                  <a:gd name="adj" fmla="val 7500"/>
                </a:avLst>
              </a:prstGeom>
              <a:solidFill>
                <a:srgbClr val="873624"/>
              </a:solidFill>
              <a:ln w="19050" cap="flat">
                <a:solidFill>
                  <a:srgbClr val="6B2B1C"/>
                </a:solidFill>
                <a:prstDash val="solid"/>
                <a:bevel/>
              </a:ln>
              <a:effectLst/>
            </p:spPr>
            <p:txBody>
              <a:bodyPr wrap="square" lIns="0" tIns="0" rIns="0" bIns="0" numCol="1" anchor="t">
                <a:noAutofit/>
              </a:bodyPr>
              <a:lstStyle/>
              <a:p>
                <a:pPr lvl="0">
                  <a:defRPr sz="977">
                    <a:solidFill>
                      <a:srgbClr val="FFFFFF"/>
                    </a:solidFill>
                  </a:defRPr>
                </a:pPr>
                <a:endParaRPr/>
              </a:p>
            </p:txBody>
          </p:sp>
          <p:sp>
            <p:nvSpPr>
              <p:cNvPr id="262" name="Shape 262"/>
              <p:cNvSpPr/>
              <p:nvPr/>
            </p:nvSpPr>
            <p:spPr>
              <a:xfrm>
                <a:off x="14624" y="14624"/>
                <a:ext cx="8285041" cy="6160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1200">
                    <a:solidFill>
                      <a:srgbClr val="FFFFFF"/>
                    </a:solidFill>
                  </a:rPr>
                  <a:t>Libertà Vigilata </a:t>
                </a:r>
              </a:p>
              <a:p>
                <a:pPr marL="124190" lvl="0" indent="-124190">
                  <a:buSzPct val="100000"/>
                  <a:buChar char="•"/>
                </a:pPr>
                <a:r>
                  <a:rPr sz="977">
                    <a:solidFill>
                      <a:srgbClr val="FFFFFF"/>
                    </a:solidFill>
                  </a:rPr>
                  <a:t>Collocazione in strutture residenziali ( CRA, CRT etc. )</a:t>
                </a:r>
              </a:p>
              <a:p>
                <a:pPr marL="124190" lvl="0" indent="-124190">
                  <a:buSzPct val="100000"/>
                  <a:buChar char="•"/>
                </a:pPr>
                <a:r>
                  <a:rPr sz="977">
                    <a:solidFill>
                      <a:srgbClr val="FFFFFF"/>
                    </a:solidFill>
                  </a:rPr>
                  <a:t>Appoggio al CPS territorialmente competente</a:t>
                </a:r>
              </a:p>
            </p:txBody>
          </p:sp>
        </p:grpSp>
        <p:grpSp>
          <p:nvGrpSpPr>
            <p:cNvPr id="266" name="Group 266"/>
            <p:cNvGrpSpPr/>
            <p:nvPr/>
          </p:nvGrpSpPr>
          <p:grpSpPr>
            <a:xfrm>
              <a:off x="0" y="2171541"/>
              <a:ext cx="7747000" cy="620952"/>
              <a:chOff x="0" y="0"/>
              <a:chExt cx="7747000" cy="620950"/>
            </a:xfrm>
          </p:grpSpPr>
          <p:sp>
            <p:nvSpPr>
              <p:cNvPr id="264" name="Shape 264"/>
              <p:cNvSpPr/>
              <p:nvPr/>
            </p:nvSpPr>
            <p:spPr>
              <a:xfrm>
                <a:off x="0" y="0"/>
                <a:ext cx="7747000" cy="620951"/>
              </a:xfrm>
              <a:prstGeom prst="roundRect">
                <a:avLst>
                  <a:gd name="adj" fmla="val 7500"/>
                </a:avLst>
              </a:prstGeom>
              <a:solidFill>
                <a:srgbClr val="873624"/>
              </a:solidFill>
              <a:ln w="19050" cap="flat">
                <a:solidFill>
                  <a:srgbClr val="6B2B1C"/>
                </a:solidFill>
                <a:prstDash val="solid"/>
                <a:bevel/>
              </a:ln>
              <a:effectLst/>
            </p:spPr>
            <p:txBody>
              <a:bodyPr wrap="square" lIns="0" tIns="0" rIns="0" bIns="0" numCol="1" anchor="t">
                <a:noAutofit/>
              </a:bodyPr>
              <a:lstStyle/>
              <a:p>
                <a:pPr lvl="0">
                  <a:defRPr sz="977">
                    <a:solidFill>
                      <a:srgbClr val="FFFFFF"/>
                    </a:solidFill>
                  </a:defRPr>
                </a:pPr>
                <a:endParaRPr/>
              </a:p>
            </p:txBody>
          </p:sp>
          <p:sp>
            <p:nvSpPr>
              <p:cNvPr id="265" name="Shape 265"/>
              <p:cNvSpPr/>
              <p:nvPr/>
            </p:nvSpPr>
            <p:spPr>
              <a:xfrm>
                <a:off x="13626" y="13626"/>
                <a:ext cx="7719748" cy="574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200">
                    <a:solidFill>
                      <a:srgbClr val="FFFFFF"/>
                    </a:solidFill>
                  </a:rPr>
                  <a:t>Libertà vigilata</a:t>
                </a:r>
              </a:p>
              <a:p>
                <a:pPr marL="124190" lvl="0" indent="-124190">
                  <a:buSzPct val="100000"/>
                  <a:buChar char="•"/>
                </a:pPr>
                <a:r>
                  <a:rPr sz="977">
                    <a:solidFill>
                      <a:srgbClr val="FFFFFF"/>
                    </a:solidFill>
                  </a:rPr>
                  <a:t>Progressiva autonomizzazione: rientro al domicilio con appoggio al CPS</a:t>
                </a:r>
              </a:p>
              <a:p>
                <a:pPr marL="124190" lvl="0" indent="-124190">
                  <a:buSzPct val="100000"/>
                  <a:buChar char="•"/>
                </a:pPr>
                <a:r>
                  <a:rPr sz="977">
                    <a:solidFill>
                      <a:srgbClr val="FFFFFF"/>
                    </a:solidFill>
                  </a:rPr>
                  <a:t>Oppure: eventuale aggravamento; ritorno in OPG o in CCC</a:t>
                </a:r>
              </a:p>
            </p:txBody>
          </p:sp>
        </p:grpSp>
        <p:grpSp>
          <p:nvGrpSpPr>
            <p:cNvPr id="269" name="Group 269"/>
            <p:cNvGrpSpPr/>
            <p:nvPr/>
          </p:nvGrpSpPr>
          <p:grpSpPr>
            <a:xfrm>
              <a:off x="-239579" y="3257312"/>
              <a:ext cx="8423923" cy="675209"/>
              <a:chOff x="0" y="0"/>
              <a:chExt cx="8423922" cy="675208"/>
            </a:xfrm>
          </p:grpSpPr>
          <p:sp>
            <p:nvSpPr>
              <p:cNvPr id="267" name="Shape 267"/>
              <p:cNvSpPr/>
              <p:nvPr/>
            </p:nvSpPr>
            <p:spPr>
              <a:xfrm>
                <a:off x="0" y="0"/>
                <a:ext cx="8423923" cy="675209"/>
              </a:xfrm>
              <a:prstGeom prst="roundRect">
                <a:avLst>
                  <a:gd name="adj" fmla="val 7500"/>
                </a:avLst>
              </a:prstGeom>
              <a:solidFill>
                <a:srgbClr val="873624"/>
              </a:solidFill>
              <a:ln w="19050" cap="flat">
                <a:solidFill>
                  <a:srgbClr val="6B2B1C"/>
                </a:solidFill>
                <a:prstDash val="solid"/>
                <a:bevel/>
              </a:ln>
              <a:effectLst/>
            </p:spPr>
            <p:txBody>
              <a:bodyPr wrap="square" lIns="0" tIns="0" rIns="0" bIns="0" numCol="1" anchor="t">
                <a:noAutofit/>
              </a:bodyPr>
              <a:lstStyle/>
              <a:p>
                <a:pPr lvl="0">
                  <a:defRPr sz="977">
                    <a:solidFill>
                      <a:srgbClr val="FFFFFF"/>
                    </a:solidFill>
                  </a:defRPr>
                </a:pPr>
                <a:endParaRPr/>
              </a:p>
            </p:txBody>
          </p:sp>
          <p:sp>
            <p:nvSpPr>
              <p:cNvPr id="268" name="Shape 268"/>
              <p:cNvSpPr/>
              <p:nvPr/>
            </p:nvSpPr>
            <p:spPr>
              <a:xfrm>
                <a:off x="14816" y="14817"/>
                <a:ext cx="8394290" cy="5965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977">
                    <a:solidFill>
                      <a:srgbClr val="FFFFFF"/>
                    </a:solidFill>
                  </a:rPr>
                  <a:t>MdS</a:t>
                </a:r>
              </a:p>
              <a:p>
                <a:pPr marL="124190" lvl="0" indent="-124190">
                  <a:buSzPct val="100000"/>
                  <a:buChar char="•"/>
                </a:pPr>
                <a:r>
                  <a:rPr sz="977">
                    <a:solidFill>
                      <a:srgbClr val="FFFFFF"/>
                    </a:solidFill>
                  </a:rPr>
                  <a:t>Riesame della pericolosità sociale: revoca o proroga della misura di sicurezza</a:t>
                </a:r>
              </a:p>
              <a:p>
                <a:pPr marL="124190" lvl="0" indent="-124190">
                  <a:buSzPct val="100000"/>
                  <a:buChar char="•"/>
                </a:pPr>
                <a:r>
                  <a:rPr sz="977">
                    <a:solidFill>
                      <a:srgbClr val="FFFFFF"/>
                    </a:solidFill>
                  </a:rPr>
                  <a:t>Valutazione dei rapporti tra patologia psichica e pericolosità sociale </a:t>
                </a:r>
              </a:p>
            </p:txBody>
          </p:sp>
        </p:grpSp>
      </p:grpSp>
      <p:sp>
        <p:nvSpPr>
          <p:cNvPr id="271" name="Shape 271"/>
          <p:cNvSpPr>
            <a:spLocks noGrp="1"/>
          </p:cNvSpPr>
          <p:nvPr>
            <p:ph type="title"/>
          </p:nvPr>
        </p:nvSpPr>
        <p:spPr>
          <a:xfrm>
            <a:off x="688490" y="570155"/>
            <a:ext cx="7756264" cy="1054251"/>
          </a:xfrm>
          <a:prstGeom prst="rect">
            <a:avLst/>
          </a:prstGeom>
        </p:spPr>
        <p:txBody>
          <a:bodyPr lIns="0" tIns="0" rIns="0" bIns="0">
            <a:normAutofit/>
          </a:bodyPr>
          <a:lstStyle>
            <a:lvl1pPr defTabSz="722376">
              <a:defRPr sz="3160"/>
            </a:lvl1pPr>
          </a:lstStyle>
          <a:p>
            <a:pPr lvl="0">
              <a:defRPr sz="1800">
                <a:solidFill>
                  <a:srgbClr val="000000"/>
                </a:solidFill>
              </a:defRPr>
            </a:pPr>
            <a:r>
              <a:rPr sz="3160">
                <a:solidFill>
                  <a:srgbClr val="895D1D"/>
                </a:solidFill>
              </a:rPr>
              <a:t>In particolare: il percorso tipico del passato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xfrm>
            <a:off x="683568" y="2348880"/>
            <a:ext cx="7745504" cy="3528393"/>
          </a:xfrm>
          <a:prstGeom prst="rect">
            <a:avLst/>
          </a:prstGeom>
        </p:spPr>
        <p:txBody>
          <a:bodyPr/>
          <a:lstStyle>
            <a:lvl1pPr marL="418185" indent="-418185" algn="just" defTabSz="896111">
              <a:spcBef>
                <a:spcPts val="600"/>
              </a:spcBef>
              <a:defRPr sz="2744"/>
            </a:lvl1pPr>
          </a:lstStyle>
          <a:p>
            <a:pPr lvl="0">
              <a:defRPr sz="1800">
                <a:solidFill>
                  <a:srgbClr val="000000"/>
                </a:solidFill>
              </a:defRPr>
            </a:pPr>
            <a:r>
              <a:rPr sz="2744">
                <a:solidFill>
                  <a:srgbClr val="262626"/>
                </a:solidFill>
              </a:rPr>
              <a:t>Per la giustizia penale il concetto di pericolosità sociale è principalmente collegato a fatti previsti dalla legge come reati, salvo alcune eccezioni sempre previste dalla legge (es. l’istigazione a commettere un reato, qualora questo non sia poi commesso, può comportare l’applicazione di una misura di sicurezza- art. 115 c.p.) </a:t>
            </a:r>
          </a:p>
        </p:txBody>
      </p:sp>
      <p:sp>
        <p:nvSpPr>
          <p:cNvPr id="82" name="Shape 82"/>
          <p:cNvSpPr>
            <a:spLocks noGrp="1"/>
          </p:cNvSpPr>
          <p:nvPr>
            <p:ph type="title"/>
          </p:nvPr>
        </p:nvSpPr>
        <p:spPr>
          <a:xfrm>
            <a:off x="688490" y="570155"/>
            <a:ext cx="7756264" cy="914629"/>
          </a:xfrm>
          <a:prstGeom prst="rect">
            <a:avLst/>
          </a:prstGeom>
        </p:spPr>
        <p:txBody>
          <a:bodyPr lIns="0" tIns="0" rIns="0" bIns="0">
            <a:normAutofit/>
          </a:bodyPr>
          <a:lstStyle>
            <a:lvl1pPr>
              <a:defRPr sz="4800"/>
            </a:lvl1pPr>
          </a:lstStyle>
          <a:p>
            <a:pPr lvl="0">
              <a:defRPr sz="1800">
                <a:solidFill>
                  <a:srgbClr val="000000"/>
                </a:solidFill>
              </a:defRPr>
            </a:pPr>
            <a:r>
              <a:rPr sz="4800">
                <a:solidFill>
                  <a:srgbClr val="895D1D"/>
                </a:solidFill>
              </a:rPr>
              <a:t>Pericolosità sociale e reato</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282"/>
          <p:cNvGrpSpPr/>
          <p:nvPr/>
        </p:nvGrpSpPr>
        <p:grpSpPr>
          <a:xfrm rot="17968">
            <a:off x="129257" y="-328660"/>
            <a:ext cx="8865764" cy="8665692"/>
            <a:chOff x="-465673" y="-2355445"/>
            <a:chExt cx="8865763" cy="8665691"/>
          </a:xfrm>
        </p:grpSpPr>
        <p:sp>
          <p:nvSpPr>
            <p:cNvPr id="273" name="Shape 273"/>
            <p:cNvSpPr/>
            <p:nvPr/>
          </p:nvSpPr>
          <p:spPr>
            <a:xfrm>
              <a:off x="-465674" y="-551779"/>
              <a:ext cx="1698100" cy="55483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2000"/>
              </a:lvl1pPr>
            </a:lstStyle>
            <a:p>
              <a:pPr lvl="0">
                <a:defRPr sz="1800"/>
              </a:pPr>
              <a:r>
                <a:rPr sz="2000"/>
                <a:t>Infermità psichica non accertata in precedenza o sopravvenuta  durante l’espiazione della pena </a:t>
              </a:r>
            </a:p>
          </p:txBody>
        </p:sp>
        <p:sp>
          <p:nvSpPr>
            <p:cNvPr id="274" name="Shape 274"/>
            <p:cNvSpPr/>
            <p:nvPr/>
          </p:nvSpPr>
          <p:spPr>
            <a:xfrm>
              <a:off x="1559330" y="2039754"/>
              <a:ext cx="309058" cy="309057"/>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sp>
          <p:nvSpPr>
            <p:cNvPr id="275" name="Shape 275"/>
            <p:cNvSpPr/>
            <p:nvPr/>
          </p:nvSpPr>
          <p:spPr>
            <a:xfrm>
              <a:off x="1641827" y="412915"/>
              <a:ext cx="1787532" cy="35964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sz="1900"/>
                <a:t>Segnalazione del direttore del carcere al magistrati di sorveglianza </a:t>
              </a:r>
            </a:p>
            <a:p>
              <a:pPr lvl="0" algn="ctr"/>
              <a:r>
                <a:rPr sz="1900"/>
                <a:t>art. 112 DPR 230/2000</a:t>
              </a:r>
            </a:p>
          </p:txBody>
        </p:sp>
        <p:sp>
          <p:nvSpPr>
            <p:cNvPr id="276" name="Shape 276"/>
            <p:cNvSpPr/>
            <p:nvPr/>
          </p:nvSpPr>
          <p:spPr>
            <a:xfrm>
              <a:off x="3271394" y="2030805"/>
              <a:ext cx="309058" cy="309058"/>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sp>
          <p:nvSpPr>
            <p:cNvPr id="277" name="Shape 277"/>
            <p:cNvSpPr/>
            <p:nvPr/>
          </p:nvSpPr>
          <p:spPr>
            <a:xfrm>
              <a:off x="3475183" y="-714867"/>
              <a:ext cx="2097339" cy="66582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sz="2100"/>
                <a:t>Osservazione psichiatrica presso sessione specialistica del carcere o presso OPG o </a:t>
              </a:r>
              <a:r>
                <a:rPr sz="2293">
                  <a:solidFill>
                    <a:srgbClr val="FFFFFF"/>
                  </a:solidFill>
                </a:rPr>
                <a:t>CCC </a:t>
              </a:r>
            </a:p>
            <a:p>
              <a:pPr lvl="0" algn="ctr"/>
              <a:r>
                <a:rPr sz="2293">
                  <a:solidFill>
                    <a:srgbClr val="FFFFFF"/>
                  </a:solidFill>
                </a:rPr>
                <a:t>(max 30 gg) </a:t>
              </a:r>
            </a:p>
          </p:txBody>
        </p:sp>
        <p:sp>
          <p:nvSpPr>
            <p:cNvPr id="278" name="Shape 278"/>
            <p:cNvSpPr/>
            <p:nvPr/>
          </p:nvSpPr>
          <p:spPr>
            <a:xfrm>
              <a:off x="5281563" y="1831114"/>
              <a:ext cx="309057" cy="309058"/>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grpSp>
          <p:nvGrpSpPr>
            <p:cNvPr id="281" name="Group 281"/>
            <p:cNvGrpSpPr/>
            <p:nvPr/>
          </p:nvGrpSpPr>
          <p:grpSpPr>
            <a:xfrm>
              <a:off x="5626157" y="-2355446"/>
              <a:ext cx="2773933" cy="8665692"/>
              <a:chOff x="0" y="0"/>
              <a:chExt cx="2773932" cy="8665691"/>
            </a:xfrm>
          </p:grpSpPr>
          <p:sp>
            <p:nvSpPr>
              <p:cNvPr id="279" name="Shape 279"/>
              <p:cNvSpPr/>
              <p:nvPr/>
            </p:nvSpPr>
            <p:spPr>
              <a:xfrm>
                <a:off x="0" y="2945879"/>
                <a:ext cx="2773933" cy="2773933"/>
              </a:xfrm>
              <a:prstGeom prst="roundRect">
                <a:avLst>
                  <a:gd name="adj" fmla="val 7500"/>
                </a:avLst>
              </a:prstGeom>
              <a:solidFill>
                <a:srgbClr val="873624"/>
              </a:solidFill>
              <a:ln w="12700" cap="flat">
                <a:noFill/>
                <a:miter lim="400000"/>
              </a:ln>
              <a:effectLst/>
            </p:spPr>
            <p:txBody>
              <a:bodyPr wrap="square" lIns="0" tIns="0" rIns="0" bIns="0" numCol="1" anchor="ctr">
                <a:noAutofit/>
              </a:bodyPr>
              <a:lstStyle/>
              <a:p>
                <a:pPr lvl="0" algn="ctr">
                  <a:defRPr sz="2293">
                    <a:solidFill>
                      <a:srgbClr val="FFFFFF"/>
                    </a:solidFill>
                  </a:defRPr>
                </a:pPr>
                <a:endParaRPr/>
              </a:p>
            </p:txBody>
          </p:sp>
          <p:sp>
            <p:nvSpPr>
              <p:cNvPr id="280" name="Shape 280"/>
              <p:cNvSpPr/>
              <p:nvPr/>
            </p:nvSpPr>
            <p:spPr>
              <a:xfrm>
                <a:off x="60872" y="-1"/>
                <a:ext cx="2652188" cy="86656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sz="2293">
                    <a:solidFill>
                      <a:srgbClr val="FFFFFF"/>
                    </a:solidFill>
                  </a:rPr>
                  <a:t>Esito dell’osservazione: </a:t>
                </a:r>
              </a:p>
              <a:p>
                <a:pPr lvl="0" algn="ctr"/>
                <a:r>
                  <a:rPr sz="2293">
                    <a:solidFill>
                      <a:srgbClr val="FFFFFF"/>
                    </a:solidFill>
                  </a:rPr>
                  <a:t>1) rientro in istituto di pena</a:t>
                </a:r>
              </a:p>
              <a:p>
                <a:pPr lvl="0" algn="ctr"/>
                <a:r>
                  <a:rPr sz="2293">
                    <a:solidFill>
                      <a:srgbClr val="FFFFFF"/>
                    </a:solidFill>
                  </a:rPr>
                  <a:t>2) Udienza MdS ex 148 c.p.: ricovero in OPG o CCC </a:t>
                </a:r>
              </a:p>
            </p:txBody>
          </p:sp>
        </p:grpSp>
      </p:grpSp>
      <p:sp>
        <p:nvSpPr>
          <p:cNvPr id="283" name="Shape 283"/>
          <p:cNvSpPr>
            <a:spLocks noGrp="1"/>
          </p:cNvSpPr>
          <p:nvPr>
            <p:ph type="title"/>
          </p:nvPr>
        </p:nvSpPr>
        <p:spPr>
          <a:xfrm>
            <a:off x="688490" y="570155"/>
            <a:ext cx="7756264" cy="1054251"/>
          </a:xfrm>
          <a:prstGeom prst="rect">
            <a:avLst/>
          </a:prstGeom>
        </p:spPr>
        <p:txBody>
          <a:bodyPr lIns="0" tIns="0" rIns="0" bIns="0">
            <a:normAutofit/>
          </a:bodyPr>
          <a:lstStyle>
            <a:lvl1pPr defTabSz="777240">
              <a:defRPr sz="3060"/>
            </a:lvl1pPr>
          </a:lstStyle>
          <a:p>
            <a:pPr lvl="0">
              <a:defRPr sz="1800">
                <a:solidFill>
                  <a:srgbClr val="000000"/>
                </a:solidFill>
              </a:defRPr>
            </a:pPr>
            <a:r>
              <a:rPr sz="3060">
                <a:solidFill>
                  <a:srgbClr val="895D1D"/>
                </a:solidFill>
              </a:rPr>
              <a:t>L’infermità psichica sopravvenuta al condannato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body" idx="1"/>
          </p:nvPr>
        </p:nvSpPr>
        <p:spPr>
          <a:xfrm>
            <a:off x="699246" y="2132856"/>
            <a:ext cx="7745505" cy="4725145"/>
          </a:xfrm>
          <a:prstGeom prst="rect">
            <a:avLst/>
          </a:prstGeom>
        </p:spPr>
        <p:txBody>
          <a:bodyPr/>
          <a:lstStyle/>
          <a:p>
            <a:pPr marL="422030" lvl="0" indent="-422030" algn="just">
              <a:lnSpc>
                <a:spcPct val="80000"/>
              </a:lnSpc>
              <a:spcBef>
                <a:spcPts val="300"/>
              </a:spcBef>
              <a:defRPr sz="1800">
                <a:solidFill>
                  <a:srgbClr val="000000"/>
                </a:solidFill>
              </a:defRPr>
            </a:pPr>
            <a:r>
              <a:rPr sz="1500">
                <a:solidFill>
                  <a:srgbClr val="895D1D"/>
                </a:solidFill>
              </a:rPr>
              <a:t>Art. 203 c.p.  PERICOLOSITA` SOCIALE </a:t>
            </a:r>
            <a:endParaRPr sz="2900">
              <a:solidFill>
                <a:srgbClr val="895D1D"/>
              </a:solidFill>
            </a:endParaRPr>
          </a:p>
          <a:p>
            <a:pPr marL="807719" lvl="1" indent="-396239" algn="just">
              <a:lnSpc>
                <a:spcPct val="80000"/>
              </a:lnSpc>
              <a:spcBef>
                <a:spcPts val="300"/>
              </a:spcBef>
              <a:defRPr sz="1800">
                <a:solidFill>
                  <a:srgbClr val="000000"/>
                </a:solidFill>
              </a:defRPr>
            </a:pPr>
            <a:r>
              <a:rPr sz="1300">
                <a:solidFill>
                  <a:srgbClr val="262626"/>
                </a:solidFill>
              </a:rPr>
              <a:t>Agli effetti della legge penale, è socialmente pericolosa la persona, anche se non imputabile o non punibile, la quale ha commesso taluno dei fatti indicati nell'art. precedente, quando è probabile che commetta nuovi fatti preveduti dalla legge come reati. La qualità di persona socialmente pericolosa si desume dalle circostanze indicate nell'art. 133.</a:t>
            </a:r>
            <a:endParaRPr sz="1200">
              <a:solidFill>
                <a:srgbClr val="262626"/>
              </a:solidFill>
            </a:endParaRPr>
          </a:p>
          <a:p>
            <a:pPr marL="422030" lvl="0" indent="-422030">
              <a:lnSpc>
                <a:spcPct val="80000"/>
              </a:lnSpc>
              <a:spcBef>
                <a:spcPts val="400"/>
              </a:spcBef>
              <a:defRPr sz="1800">
                <a:solidFill>
                  <a:srgbClr val="000000"/>
                </a:solidFill>
              </a:defRPr>
            </a:pPr>
            <a:r>
              <a:rPr sz="1500">
                <a:solidFill>
                  <a:srgbClr val="895D1D"/>
                </a:solidFill>
              </a:rPr>
              <a:t>Art. 133  </a:t>
            </a:r>
            <a:r>
              <a:rPr sz="1700">
                <a:solidFill>
                  <a:srgbClr val="895D1D"/>
                </a:solidFill>
              </a:rPr>
              <a:t>c.p. </a:t>
            </a:r>
            <a:r>
              <a:rPr sz="1500">
                <a:solidFill>
                  <a:srgbClr val="895D1D"/>
                </a:solidFill>
              </a:rPr>
              <a:t>GRAVITA` DEL REATO: VALUTAZIONE AGLI EFFETTI DELLA PENA</a:t>
            </a:r>
            <a:endParaRPr sz="1300">
              <a:solidFill>
                <a:srgbClr val="262626"/>
              </a:solidFill>
            </a:endParaRPr>
          </a:p>
          <a:p>
            <a:pPr marL="807719" lvl="1" indent="-396239">
              <a:lnSpc>
                <a:spcPct val="80000"/>
              </a:lnSpc>
              <a:spcBef>
                <a:spcPts val="300"/>
              </a:spcBef>
              <a:defRPr sz="1800">
                <a:solidFill>
                  <a:srgbClr val="000000"/>
                </a:solidFill>
              </a:defRPr>
            </a:pPr>
            <a:r>
              <a:rPr sz="1300">
                <a:solidFill>
                  <a:srgbClr val="895D1D"/>
                </a:solidFill>
              </a:rPr>
              <a:t> </a:t>
            </a:r>
            <a:r>
              <a:rPr sz="1300">
                <a:solidFill>
                  <a:srgbClr val="262626"/>
                </a:solidFill>
              </a:rPr>
              <a:t>Nell'esercizio del potere discrezionale indicato nell'art. precedente,  il giudice deve tener conto della gravità del reato, desunta:</a:t>
            </a:r>
            <a:endParaRPr sz="1200">
              <a:solidFill>
                <a:srgbClr val="262626"/>
              </a:solidFill>
            </a:endParaRPr>
          </a:p>
          <a:p>
            <a:pPr marL="0" lvl="1" indent="411480">
              <a:lnSpc>
                <a:spcPct val="80000"/>
              </a:lnSpc>
              <a:spcBef>
                <a:spcPts val="300"/>
              </a:spcBef>
              <a:buSzTx/>
              <a:buNone/>
              <a:defRPr sz="1800">
                <a:solidFill>
                  <a:srgbClr val="000000"/>
                </a:solidFill>
              </a:defRPr>
            </a:pPr>
            <a:r>
              <a:rPr sz="1300">
                <a:solidFill>
                  <a:srgbClr val="262626"/>
                </a:solidFill>
              </a:rPr>
              <a:t>	1) dalla natura, dalla specie, dai mezzi, dall'oggetto, dal tempo, dal luogo e da ogni 	altra modalità dell'azione; </a:t>
            </a:r>
            <a:endParaRPr sz="2500">
              <a:solidFill>
                <a:srgbClr val="262626"/>
              </a:solidFill>
            </a:endParaRPr>
          </a:p>
          <a:p>
            <a:pPr marL="0" lvl="1" indent="411480">
              <a:lnSpc>
                <a:spcPct val="80000"/>
              </a:lnSpc>
              <a:spcBef>
                <a:spcPts val="300"/>
              </a:spcBef>
              <a:buSzTx/>
              <a:buNone/>
              <a:defRPr sz="1800">
                <a:solidFill>
                  <a:srgbClr val="000000"/>
                </a:solidFill>
              </a:defRPr>
            </a:pPr>
            <a:r>
              <a:rPr sz="1300">
                <a:solidFill>
                  <a:srgbClr val="262626"/>
                </a:solidFill>
              </a:rPr>
              <a:t>	2) dalla gravità del danno o del pericolo cagionato alla persona offesa dal reato;</a:t>
            </a:r>
            <a:endParaRPr sz="1200">
              <a:solidFill>
                <a:srgbClr val="262626"/>
              </a:solidFill>
            </a:endParaRPr>
          </a:p>
          <a:p>
            <a:pPr marL="0" lvl="1" indent="411480">
              <a:lnSpc>
                <a:spcPct val="80000"/>
              </a:lnSpc>
              <a:spcBef>
                <a:spcPts val="300"/>
              </a:spcBef>
              <a:buSzTx/>
              <a:buNone/>
              <a:defRPr sz="1800">
                <a:solidFill>
                  <a:srgbClr val="000000"/>
                </a:solidFill>
              </a:defRPr>
            </a:pPr>
            <a:r>
              <a:rPr sz="1300">
                <a:solidFill>
                  <a:srgbClr val="262626"/>
                </a:solidFill>
              </a:rPr>
              <a:t>	3) dalla intensità del dolo o dal grado della colpa.</a:t>
            </a:r>
            <a:endParaRPr sz="1200">
              <a:solidFill>
                <a:srgbClr val="262626"/>
              </a:solidFill>
            </a:endParaRPr>
          </a:p>
          <a:p>
            <a:pPr marL="0" lvl="1" indent="411480">
              <a:lnSpc>
                <a:spcPct val="80000"/>
              </a:lnSpc>
              <a:spcBef>
                <a:spcPts val="200"/>
              </a:spcBef>
              <a:buSzTx/>
              <a:buNone/>
              <a:defRPr sz="1800">
                <a:solidFill>
                  <a:srgbClr val="000000"/>
                </a:solidFill>
              </a:defRPr>
            </a:pPr>
            <a:endParaRPr sz="2500">
              <a:solidFill>
                <a:srgbClr val="262626"/>
              </a:solidFill>
            </a:endParaRPr>
          </a:p>
          <a:p>
            <a:pPr marL="807719" lvl="1" indent="-396239">
              <a:lnSpc>
                <a:spcPct val="80000"/>
              </a:lnSpc>
              <a:spcBef>
                <a:spcPts val="300"/>
              </a:spcBef>
              <a:defRPr sz="1800">
                <a:solidFill>
                  <a:srgbClr val="000000"/>
                </a:solidFill>
              </a:defRPr>
            </a:pPr>
            <a:r>
              <a:rPr sz="1300">
                <a:solidFill>
                  <a:srgbClr val="262626"/>
                </a:solidFill>
              </a:rPr>
              <a:t>Il giudice deve tener conto, altresì, della capacità a delinquere del colpevole, desunta: </a:t>
            </a:r>
            <a:endParaRPr sz="2500">
              <a:solidFill>
                <a:srgbClr val="262626"/>
              </a:solidFill>
            </a:endParaRPr>
          </a:p>
          <a:p>
            <a:pPr marL="0" lvl="1" indent="411480">
              <a:lnSpc>
                <a:spcPct val="80000"/>
              </a:lnSpc>
              <a:spcBef>
                <a:spcPts val="300"/>
              </a:spcBef>
              <a:buSzTx/>
              <a:buNone/>
              <a:defRPr sz="1800">
                <a:solidFill>
                  <a:srgbClr val="000000"/>
                </a:solidFill>
              </a:defRPr>
            </a:pPr>
            <a:r>
              <a:rPr sz="1300">
                <a:solidFill>
                  <a:srgbClr val="262626"/>
                </a:solidFill>
              </a:rPr>
              <a:t>	1) dai motivi a delinquere e dal carattere del reo; </a:t>
            </a:r>
            <a:endParaRPr sz="1200">
              <a:solidFill>
                <a:srgbClr val="262626"/>
              </a:solidFill>
            </a:endParaRPr>
          </a:p>
          <a:p>
            <a:pPr marL="0" lvl="1" indent="411480">
              <a:lnSpc>
                <a:spcPct val="80000"/>
              </a:lnSpc>
              <a:spcBef>
                <a:spcPts val="300"/>
              </a:spcBef>
              <a:buSzTx/>
              <a:buNone/>
              <a:defRPr sz="1800">
                <a:solidFill>
                  <a:srgbClr val="000000"/>
                </a:solidFill>
              </a:defRPr>
            </a:pPr>
            <a:r>
              <a:rPr sz="1300">
                <a:solidFill>
                  <a:srgbClr val="262626"/>
                </a:solidFill>
              </a:rPr>
              <a:t>	2) dai precedenti penali e giudiziari e, in genere, dalla condotta e dalla vita del reo, 	antecedenti  al  reato;</a:t>
            </a:r>
            <a:endParaRPr sz="1200">
              <a:solidFill>
                <a:srgbClr val="262626"/>
              </a:solidFill>
            </a:endParaRPr>
          </a:p>
          <a:p>
            <a:pPr marL="0" lvl="1" indent="411480">
              <a:lnSpc>
                <a:spcPct val="80000"/>
              </a:lnSpc>
              <a:spcBef>
                <a:spcPts val="300"/>
              </a:spcBef>
              <a:buSzTx/>
              <a:buNone/>
              <a:defRPr sz="1800">
                <a:solidFill>
                  <a:srgbClr val="000000"/>
                </a:solidFill>
              </a:defRPr>
            </a:pPr>
            <a:r>
              <a:rPr sz="1300">
                <a:solidFill>
                  <a:srgbClr val="262626"/>
                </a:solidFill>
              </a:rPr>
              <a:t>	3) dalla condotta contemporanea o susseguente al reato; </a:t>
            </a:r>
            <a:endParaRPr sz="1200">
              <a:solidFill>
                <a:srgbClr val="262626"/>
              </a:solidFill>
            </a:endParaRPr>
          </a:p>
          <a:p>
            <a:pPr marL="0" lvl="1" indent="411480">
              <a:lnSpc>
                <a:spcPct val="80000"/>
              </a:lnSpc>
              <a:spcBef>
                <a:spcPts val="300"/>
              </a:spcBef>
              <a:buSzTx/>
              <a:buNone/>
              <a:defRPr sz="1800">
                <a:solidFill>
                  <a:srgbClr val="000000"/>
                </a:solidFill>
              </a:defRPr>
            </a:pPr>
            <a:r>
              <a:rPr sz="1300">
                <a:solidFill>
                  <a:srgbClr val="262626"/>
                </a:solidFill>
              </a:rPr>
              <a:t> 	4) dalle condizioni di vita individuale,  familiare e sociale del reo. </a:t>
            </a:r>
          </a:p>
        </p:txBody>
      </p:sp>
      <p:sp>
        <p:nvSpPr>
          <p:cNvPr id="85" name="Shape 85"/>
          <p:cNvSpPr>
            <a:spLocks noGrp="1"/>
          </p:cNvSpPr>
          <p:nvPr>
            <p:ph type="title"/>
          </p:nvPr>
        </p:nvSpPr>
        <p:spPr>
          <a:xfrm>
            <a:off x="755576" y="548679"/>
            <a:ext cx="7756264" cy="1054251"/>
          </a:xfrm>
          <a:prstGeom prst="rect">
            <a:avLst/>
          </a:prstGeom>
        </p:spPr>
        <p:txBody>
          <a:bodyPr lIns="0" tIns="0" rIns="0" bIns="0">
            <a:normAutofit/>
          </a:bodyPr>
          <a:lstStyle>
            <a:lvl1pPr>
              <a:defRPr sz="4800"/>
            </a:lvl1pPr>
          </a:lstStyle>
          <a:p>
            <a:pPr lvl="0">
              <a:defRPr sz="1800">
                <a:solidFill>
                  <a:srgbClr val="000000"/>
                </a:solidFill>
              </a:defRPr>
            </a:pPr>
            <a:r>
              <a:rPr sz="4800">
                <a:solidFill>
                  <a:srgbClr val="895D1D"/>
                </a:solidFill>
              </a:rPr>
              <a:t>Normativa di riferimento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body" idx="1"/>
          </p:nvPr>
        </p:nvSpPr>
        <p:spPr>
          <a:xfrm>
            <a:off x="699246" y="2492896"/>
            <a:ext cx="7745505" cy="3744417"/>
          </a:xfrm>
          <a:prstGeom prst="rect">
            <a:avLst/>
          </a:prstGeom>
        </p:spPr>
        <p:txBody>
          <a:bodyPr/>
          <a:lstStyle>
            <a:lvl1pPr marL="426719" indent="-426719" algn="just">
              <a:spcBef>
                <a:spcPts val="600"/>
              </a:spcBef>
              <a:defRPr sz="2800"/>
            </a:lvl1pPr>
          </a:lstStyle>
          <a:p>
            <a:pPr lvl="0">
              <a:defRPr sz="1800">
                <a:solidFill>
                  <a:srgbClr val="000000"/>
                </a:solidFill>
              </a:defRPr>
            </a:pPr>
            <a:r>
              <a:rPr sz="2800">
                <a:solidFill>
                  <a:srgbClr val="262626"/>
                </a:solidFill>
              </a:rPr>
              <a:t>Prima di esaminare le problematiche afferenti la pericolosità sociale, è importante esaminare cosa deve fare un sanitario (pubblico ufficiale o incaricato di pubblico servizio) quando ha notizia di un reato o lo apprende indirettamente dall’esercizio della sua attività.</a:t>
            </a:r>
          </a:p>
        </p:txBody>
      </p:sp>
      <p:sp>
        <p:nvSpPr>
          <p:cNvPr id="88" name="Shape 88"/>
          <p:cNvSpPr>
            <a:spLocks noGrp="1"/>
          </p:cNvSpPr>
          <p:nvPr>
            <p:ph type="title"/>
          </p:nvPr>
        </p:nvSpPr>
        <p:spPr>
          <a:xfrm>
            <a:off x="688490" y="570155"/>
            <a:ext cx="7756264" cy="1054251"/>
          </a:xfrm>
          <a:prstGeom prst="rect">
            <a:avLst/>
          </a:prstGeom>
        </p:spPr>
        <p:txBody>
          <a:bodyPr lIns="0" tIns="0" rIns="0" bIns="0">
            <a:normAutofit/>
          </a:bodyPr>
          <a:lstStyle>
            <a:lvl1pPr defTabSz="585215">
              <a:defRPr sz="3072"/>
            </a:lvl1pPr>
          </a:lstStyle>
          <a:p>
            <a:pPr lvl="0">
              <a:defRPr sz="1800">
                <a:solidFill>
                  <a:srgbClr val="000000"/>
                </a:solidFill>
              </a:defRPr>
            </a:pPr>
            <a:r>
              <a:rPr sz="3072">
                <a:solidFill>
                  <a:srgbClr val="895D1D"/>
                </a:solidFill>
              </a:rPr>
              <a:t>La notizia di reato: la denuncia e il referto medico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body" idx="1"/>
          </p:nvPr>
        </p:nvSpPr>
        <p:spPr>
          <a:xfrm>
            <a:off x="699246" y="2060848"/>
            <a:ext cx="7745505" cy="4680520"/>
          </a:xfrm>
          <a:prstGeom prst="rect">
            <a:avLst/>
          </a:prstGeom>
        </p:spPr>
        <p:txBody>
          <a:bodyPr/>
          <a:lstStyle/>
          <a:p>
            <a:pPr marL="316991" lvl="0" indent="-316991">
              <a:lnSpc>
                <a:spcPct val="80000"/>
              </a:lnSpc>
              <a:spcBef>
                <a:spcPts val="300"/>
              </a:spcBef>
              <a:defRPr sz="1800">
                <a:solidFill>
                  <a:srgbClr val="000000"/>
                </a:solidFill>
              </a:defRPr>
            </a:pPr>
            <a:r>
              <a:rPr sz="1300">
                <a:solidFill>
                  <a:srgbClr val="895D1D"/>
                </a:solidFill>
              </a:rPr>
              <a:t>Art. 331 c.p.p. Denuncia da parte di pubblici ufficiali e incaricati di un pubblico servizio</a:t>
            </a:r>
            <a:endParaRPr sz="1500">
              <a:solidFill>
                <a:srgbClr val="262626"/>
              </a:solidFill>
            </a:endParaRPr>
          </a:p>
          <a:p>
            <a:pPr marL="0" lvl="0" indent="0">
              <a:lnSpc>
                <a:spcPct val="80000"/>
              </a:lnSpc>
              <a:spcBef>
                <a:spcPts val="300"/>
              </a:spcBef>
              <a:buSzTx/>
              <a:buNone/>
              <a:defRPr sz="1800">
                <a:solidFill>
                  <a:srgbClr val="000000"/>
                </a:solidFill>
              </a:defRPr>
            </a:pPr>
            <a:r>
              <a:rPr sz="1300">
                <a:solidFill>
                  <a:srgbClr val="895D1D"/>
                </a:solidFill>
              </a:rPr>
              <a:t> </a:t>
            </a:r>
            <a:endParaRPr sz="2200">
              <a:solidFill>
                <a:srgbClr val="895D1D"/>
              </a:solidFill>
            </a:endParaRPr>
          </a:p>
          <a:p>
            <a:pPr marL="749104" lvl="1" indent="-337624">
              <a:lnSpc>
                <a:spcPct val="80000"/>
              </a:lnSpc>
              <a:spcBef>
                <a:spcPts val="200"/>
              </a:spcBef>
              <a:defRPr sz="1800">
                <a:solidFill>
                  <a:srgbClr val="000000"/>
                </a:solidFill>
              </a:defRPr>
            </a:pPr>
            <a:r>
              <a:rPr sz="1200">
                <a:solidFill>
                  <a:srgbClr val="262626"/>
                </a:solidFill>
              </a:rPr>
              <a:t>1. Salvo quanto stabilito dall'articolo 347, i pubblici ufficiali e gli incaricati di un pubblico servizio che, nell'esercizio o a causa delle loro funzioni o del loro servizio, hanno notizia di reato perseguibile di ufficio, devono farne denuncia per iscritto, anche quando non sia individuata la persona alla quale il reato è attribuito.</a:t>
            </a:r>
            <a:br>
              <a:rPr sz="1200">
                <a:solidFill>
                  <a:srgbClr val="262626"/>
                </a:solidFill>
              </a:rPr>
            </a:br>
            <a:r>
              <a:rPr sz="1200">
                <a:solidFill>
                  <a:srgbClr val="262626"/>
                </a:solidFill>
              </a:rPr>
              <a:t>2. La denuncia è presentata o trasmessa senza ritardo al pubblico ministero o a un ufficiale di polizia giudiziaria.</a:t>
            </a:r>
            <a:br>
              <a:rPr sz="1200">
                <a:solidFill>
                  <a:srgbClr val="262626"/>
                </a:solidFill>
              </a:rPr>
            </a:br>
            <a:r>
              <a:rPr sz="1200">
                <a:solidFill>
                  <a:srgbClr val="262626"/>
                </a:solidFill>
              </a:rPr>
              <a:t>3. Quando più persone sono obbligate alla denuncia per il medesimo fatto, esse possono anche redigere e sottoscrivere un unico atto.</a:t>
            </a:r>
            <a:br>
              <a:rPr sz="1200">
                <a:solidFill>
                  <a:srgbClr val="262626"/>
                </a:solidFill>
              </a:rPr>
            </a:br>
            <a:r>
              <a:rPr sz="1200">
                <a:solidFill>
                  <a:srgbClr val="262626"/>
                </a:solidFill>
              </a:rPr>
              <a:t>4. Se, nel corso di un procedimento civile o amministrativo, emerge un fatto nel quale si può configurare un reato perseguibile di ufficio, l'autorità che procede redige e trasmette senza ritardo la denuncia al pubblico ministero. </a:t>
            </a:r>
            <a:endParaRPr sz="2000">
              <a:solidFill>
                <a:srgbClr val="262626"/>
              </a:solidFill>
            </a:endParaRPr>
          </a:p>
          <a:p>
            <a:pPr marL="777240" lvl="1" indent="-365759">
              <a:lnSpc>
                <a:spcPct val="80000"/>
              </a:lnSpc>
              <a:spcBef>
                <a:spcPts val="300"/>
              </a:spcBef>
              <a:defRPr sz="1800">
                <a:solidFill>
                  <a:srgbClr val="000000"/>
                </a:solidFill>
              </a:defRPr>
            </a:pPr>
            <a:endParaRPr sz="2000">
              <a:solidFill>
                <a:srgbClr val="895D1D"/>
              </a:solidFill>
            </a:endParaRPr>
          </a:p>
          <a:p>
            <a:pPr marL="316991" lvl="0" indent="-316991">
              <a:lnSpc>
                <a:spcPct val="80000"/>
              </a:lnSpc>
              <a:spcBef>
                <a:spcPts val="300"/>
              </a:spcBef>
              <a:defRPr sz="1800">
                <a:solidFill>
                  <a:srgbClr val="000000"/>
                </a:solidFill>
              </a:defRPr>
            </a:pPr>
            <a:r>
              <a:rPr sz="1300">
                <a:solidFill>
                  <a:srgbClr val="895D1D"/>
                </a:solidFill>
              </a:rPr>
              <a:t>Art . 334 c.p.p. Referto</a:t>
            </a:r>
            <a:endParaRPr sz="1500">
              <a:solidFill>
                <a:srgbClr val="262626"/>
              </a:solidFill>
            </a:endParaRPr>
          </a:p>
          <a:p>
            <a:pPr marL="0" lvl="0" indent="0">
              <a:lnSpc>
                <a:spcPct val="80000"/>
              </a:lnSpc>
              <a:spcBef>
                <a:spcPts val="300"/>
              </a:spcBef>
              <a:buSzTx/>
              <a:buNone/>
              <a:defRPr sz="1800">
                <a:solidFill>
                  <a:srgbClr val="000000"/>
                </a:solidFill>
              </a:defRPr>
            </a:pPr>
            <a:endParaRPr sz="2200">
              <a:solidFill>
                <a:srgbClr val="262626"/>
              </a:solidFill>
            </a:endParaRPr>
          </a:p>
          <a:p>
            <a:pPr marL="777240" lvl="1" indent="-365759">
              <a:lnSpc>
                <a:spcPct val="80000"/>
              </a:lnSpc>
              <a:spcBef>
                <a:spcPts val="300"/>
              </a:spcBef>
              <a:defRPr sz="1800">
                <a:solidFill>
                  <a:srgbClr val="000000"/>
                </a:solidFill>
              </a:defRPr>
            </a:pPr>
            <a:r>
              <a:rPr sz="1300">
                <a:solidFill>
                  <a:srgbClr val="262626"/>
                </a:solidFill>
              </a:rPr>
              <a:t>1. Chi ha l'obbligo del referto deve farlo pervenire entro quarantotto ore o, se vi è pericolo nel ritardo, immediatamente al pubblico ministero o a qualsiasi ufficiale di polizia giudiziaria del luogo in cui ha prestato la propria opera o assistenza ovvero, in loro mancanza, all'ufficiale di polizia giudiziaria più vicino. 2. Il referto indica la persona alla quale è stata prestata assistenza e, se è possibile, le sue generalità, il luogo dove si trova attualmente e quanto altro valga a identificarla nonché il luogo, il tempo e le altre circostanze dell'intervento; dà inoltre le notizie che servono a stabilire le circostanze del fatto, i mezzi con i quali è stato commesso e gli effetti che ha causato o può causare. 3. Se più persone hanno prestato la loro assistenza nella medesima occasione, sono tutte obbligate al referto, con facoltà di redigere e sottoscrivere un unico atto.</a:t>
            </a:r>
          </a:p>
        </p:txBody>
      </p:sp>
      <p:sp>
        <p:nvSpPr>
          <p:cNvPr id="91" name="Shape 91"/>
          <p:cNvSpPr>
            <a:spLocks noGrp="1"/>
          </p:cNvSpPr>
          <p:nvPr>
            <p:ph type="title"/>
          </p:nvPr>
        </p:nvSpPr>
        <p:spPr>
          <a:xfrm>
            <a:off x="688490" y="570155"/>
            <a:ext cx="7756264" cy="1054251"/>
          </a:xfrm>
          <a:prstGeom prst="rect">
            <a:avLst/>
          </a:prstGeom>
        </p:spPr>
        <p:txBody>
          <a:bodyPr lIns="0" tIns="0" rIns="0" bIns="0">
            <a:normAutofit/>
          </a:bodyPr>
          <a:lstStyle>
            <a:lvl1pPr>
              <a:defRPr sz="4800"/>
            </a:lvl1pPr>
          </a:lstStyle>
          <a:p>
            <a:pPr lvl="0">
              <a:defRPr sz="1800">
                <a:solidFill>
                  <a:srgbClr val="000000"/>
                </a:solidFill>
              </a:defRPr>
            </a:pPr>
            <a:r>
              <a:rPr sz="4800">
                <a:solidFill>
                  <a:srgbClr val="895D1D"/>
                </a:solidFill>
              </a:rPr>
              <a:t>Normativa di riferimento</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body" idx="1"/>
          </p:nvPr>
        </p:nvSpPr>
        <p:spPr>
          <a:xfrm>
            <a:off x="699246" y="2248347"/>
            <a:ext cx="7745505" cy="3877815"/>
          </a:xfrm>
          <a:prstGeom prst="rect">
            <a:avLst/>
          </a:prstGeom>
        </p:spPr>
        <p:txBody>
          <a:bodyPr/>
          <a:lstStyle/>
          <a:p>
            <a:pPr lvl="0" algn="just">
              <a:defRPr sz="1800">
                <a:solidFill>
                  <a:srgbClr val="000000"/>
                </a:solidFill>
              </a:defRPr>
            </a:pPr>
            <a:r>
              <a:rPr sz="2400">
                <a:solidFill>
                  <a:srgbClr val="262626"/>
                </a:solidFill>
              </a:rPr>
              <a:t>La pericolosità sociale riguarda: </a:t>
            </a:r>
          </a:p>
          <a:p>
            <a:pPr marL="777240" lvl="1" indent="-365759" algn="just">
              <a:defRPr sz="1800">
                <a:solidFill>
                  <a:srgbClr val="000000"/>
                </a:solidFill>
              </a:defRPr>
            </a:pPr>
            <a:r>
              <a:rPr sz="2200">
                <a:solidFill>
                  <a:srgbClr val="262626"/>
                </a:solidFill>
              </a:rPr>
              <a:t>Persone capaci di intendere e di volere</a:t>
            </a:r>
          </a:p>
          <a:p>
            <a:pPr marL="777240" lvl="1" indent="-365759" algn="just">
              <a:defRPr sz="1800">
                <a:solidFill>
                  <a:srgbClr val="000000"/>
                </a:solidFill>
              </a:defRPr>
            </a:pPr>
            <a:r>
              <a:rPr sz="2200">
                <a:solidFill>
                  <a:srgbClr val="262626"/>
                </a:solidFill>
              </a:rPr>
              <a:t>Persone parzialmente incapaci di intendere o di volere</a:t>
            </a:r>
          </a:p>
          <a:p>
            <a:pPr marL="777240" lvl="1" indent="-365759" algn="just">
              <a:defRPr sz="1800">
                <a:solidFill>
                  <a:srgbClr val="000000"/>
                </a:solidFill>
              </a:defRPr>
            </a:pPr>
            <a:r>
              <a:rPr sz="2200">
                <a:solidFill>
                  <a:srgbClr val="262626"/>
                </a:solidFill>
              </a:rPr>
              <a:t>Persone totalmente incapaci di intendere o di volere</a:t>
            </a:r>
          </a:p>
          <a:p>
            <a:pPr marL="777240" lvl="1" indent="-365759" algn="just">
              <a:defRPr sz="1800">
                <a:solidFill>
                  <a:srgbClr val="000000"/>
                </a:solidFill>
              </a:defRPr>
            </a:pPr>
            <a:endParaRPr sz="2200">
              <a:solidFill>
                <a:srgbClr val="262626"/>
              </a:solidFill>
            </a:endParaRPr>
          </a:p>
          <a:p>
            <a:pPr marL="335279" lvl="0" indent="-335279" algn="just">
              <a:defRPr sz="1800">
                <a:solidFill>
                  <a:srgbClr val="000000"/>
                </a:solidFill>
              </a:defRPr>
            </a:pPr>
            <a:r>
              <a:rPr sz="2200">
                <a:solidFill>
                  <a:srgbClr val="262626"/>
                </a:solidFill>
              </a:rPr>
              <a:t>Nel corso del procedimento penale, sin dalle indagini può essere necessario verificare con perizia la capacità di intendere e di volere del soggetto al momento del fatto e di valutare la pericolosità sociale</a:t>
            </a:r>
          </a:p>
        </p:txBody>
      </p:sp>
      <p:sp>
        <p:nvSpPr>
          <p:cNvPr id="94" name="Shape 94"/>
          <p:cNvSpPr>
            <a:spLocks noGrp="1"/>
          </p:cNvSpPr>
          <p:nvPr>
            <p:ph type="title"/>
          </p:nvPr>
        </p:nvSpPr>
        <p:spPr>
          <a:xfrm>
            <a:off x="688490" y="570155"/>
            <a:ext cx="7756264" cy="1054251"/>
          </a:xfrm>
          <a:prstGeom prst="rect">
            <a:avLst/>
          </a:prstGeom>
        </p:spPr>
        <p:txBody>
          <a:bodyPr lIns="0" tIns="0" rIns="0" bIns="0">
            <a:normAutofit/>
          </a:bodyPr>
          <a:lstStyle>
            <a:lvl1pPr defTabSz="777240">
              <a:defRPr sz="3060"/>
            </a:lvl1pPr>
          </a:lstStyle>
          <a:p>
            <a:pPr lvl="0">
              <a:defRPr sz="1800">
                <a:solidFill>
                  <a:srgbClr val="000000"/>
                </a:solidFill>
              </a:defRPr>
            </a:pPr>
            <a:r>
              <a:rPr sz="3060">
                <a:solidFill>
                  <a:srgbClr val="895D1D"/>
                </a:solidFill>
              </a:rPr>
              <a:t>La pericolosità sociale nel corso del procedimento penale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688490" y="570155"/>
            <a:ext cx="7756264" cy="1054251"/>
          </a:xfrm>
          <a:prstGeom prst="rect">
            <a:avLst/>
          </a:prstGeom>
        </p:spPr>
        <p:txBody>
          <a:bodyPr lIns="0" tIns="0" rIns="0" bIns="0">
            <a:normAutofit/>
          </a:bodyPr>
          <a:lstStyle>
            <a:lvl1pPr defTabSz="640079">
              <a:defRPr sz="3080"/>
            </a:lvl1pPr>
          </a:lstStyle>
          <a:p>
            <a:pPr lvl="0">
              <a:defRPr sz="1800">
                <a:solidFill>
                  <a:srgbClr val="000000"/>
                </a:solidFill>
              </a:defRPr>
            </a:pPr>
            <a:r>
              <a:rPr sz="3080">
                <a:solidFill>
                  <a:srgbClr val="895D1D"/>
                </a:solidFill>
              </a:rPr>
              <a:t>Le misure atte a prevenire la pericolosità sociale</a:t>
            </a:r>
          </a:p>
        </p:txBody>
      </p:sp>
      <p:grpSp>
        <p:nvGrpSpPr>
          <p:cNvPr id="109" name="Group 109"/>
          <p:cNvGrpSpPr/>
          <p:nvPr/>
        </p:nvGrpSpPr>
        <p:grpSpPr>
          <a:xfrm>
            <a:off x="596049" y="2531366"/>
            <a:ext cx="8293372" cy="6812995"/>
            <a:chOff x="-885259" y="-918742"/>
            <a:chExt cx="8293370" cy="6812993"/>
          </a:xfrm>
        </p:grpSpPr>
        <p:grpSp>
          <p:nvGrpSpPr>
            <p:cNvPr id="99" name="Group 99"/>
            <p:cNvGrpSpPr/>
            <p:nvPr/>
          </p:nvGrpSpPr>
          <p:grpSpPr>
            <a:xfrm>
              <a:off x="-885260" y="135446"/>
              <a:ext cx="2122417" cy="2882914"/>
              <a:chOff x="0" y="0"/>
              <a:chExt cx="2122415" cy="2882912"/>
            </a:xfrm>
          </p:grpSpPr>
          <p:sp>
            <p:nvSpPr>
              <p:cNvPr id="97" name="Shape 97"/>
              <p:cNvSpPr/>
              <p:nvPr/>
            </p:nvSpPr>
            <p:spPr>
              <a:xfrm>
                <a:off x="0" y="0"/>
                <a:ext cx="2122416" cy="2270984"/>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2400">
                    <a:solidFill>
                      <a:srgbClr val="FFFFFF"/>
                    </a:solidFill>
                  </a:defRPr>
                </a:pPr>
                <a:endParaRPr/>
              </a:p>
            </p:txBody>
          </p:sp>
          <p:sp>
            <p:nvSpPr>
              <p:cNvPr id="98" name="Shape 98"/>
              <p:cNvSpPr/>
              <p:nvPr/>
            </p:nvSpPr>
            <p:spPr>
              <a:xfrm>
                <a:off x="0" y="0"/>
                <a:ext cx="2122416" cy="28829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2815">
                    <a:solidFill>
                      <a:srgbClr val="FFFFFF"/>
                    </a:solidFill>
                  </a:rPr>
                  <a:t>Artt. 380 e 381 c.p.p.</a:t>
                </a:r>
              </a:p>
              <a:p>
                <a:pPr marL="304800" lvl="0" indent="-304800">
                  <a:buSzPct val="100000"/>
                  <a:buChar char="•"/>
                </a:pPr>
                <a:r>
                  <a:rPr sz="2400">
                    <a:solidFill>
                      <a:srgbClr val="FFFFFF"/>
                    </a:solidFill>
                  </a:rPr>
                  <a:t>Arresto in flagranza di reato</a:t>
                </a:r>
              </a:p>
            </p:txBody>
          </p:sp>
        </p:grpSp>
        <p:sp>
          <p:nvSpPr>
            <p:cNvPr id="100" name="Shape 100"/>
            <p:cNvSpPr/>
            <p:nvPr/>
          </p:nvSpPr>
          <p:spPr>
            <a:xfrm>
              <a:off x="1305008" y="1430146"/>
              <a:ext cx="607813" cy="6078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a:stretch>
                <a:fillRect/>
              </a:stretch>
            </a:blipFill>
            <a:ln w="19050" cap="flat">
              <a:solidFill>
                <a:srgbClr val="D9CCCB">
                  <a:alpha val="90000"/>
                </a:srgbClr>
              </a:solidFill>
              <a:prstDash val="solid"/>
              <a:bevel/>
            </a:ln>
            <a:effectLst/>
          </p:spPr>
          <p:txBody>
            <a:bodyPr wrap="square" lIns="0" tIns="0" rIns="0" bIns="0" numCol="1" anchor="ctr">
              <a:noAutofit/>
            </a:bodyPr>
            <a:lstStyle/>
            <a:p>
              <a:pPr lvl="0"/>
              <a:endParaRPr/>
            </a:p>
          </p:txBody>
        </p:sp>
        <p:grpSp>
          <p:nvGrpSpPr>
            <p:cNvPr id="103" name="Group 103"/>
            <p:cNvGrpSpPr/>
            <p:nvPr/>
          </p:nvGrpSpPr>
          <p:grpSpPr>
            <a:xfrm>
              <a:off x="2091589" y="-918743"/>
              <a:ext cx="2532640" cy="6246926"/>
              <a:chOff x="0" y="0"/>
              <a:chExt cx="2532639" cy="6246925"/>
            </a:xfrm>
          </p:grpSpPr>
          <p:sp>
            <p:nvSpPr>
              <p:cNvPr id="101" name="Shape 101"/>
              <p:cNvSpPr/>
              <p:nvPr/>
            </p:nvSpPr>
            <p:spPr>
              <a:xfrm>
                <a:off x="0" y="0"/>
                <a:ext cx="2532640" cy="2709924"/>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2815">
                    <a:solidFill>
                      <a:srgbClr val="FFFFFF"/>
                    </a:solidFill>
                  </a:defRPr>
                </a:pPr>
                <a:endParaRPr/>
              </a:p>
            </p:txBody>
          </p:sp>
          <p:sp>
            <p:nvSpPr>
              <p:cNvPr id="102" name="Shape 102"/>
              <p:cNvSpPr/>
              <p:nvPr/>
            </p:nvSpPr>
            <p:spPr>
              <a:xfrm>
                <a:off x="0" y="0"/>
                <a:ext cx="2532640" cy="6246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2815">
                    <a:solidFill>
                      <a:srgbClr val="FFFFFF"/>
                    </a:solidFill>
                  </a:rPr>
                  <a:t>Artt. 272 e seguenti c.p.p.</a:t>
                </a:r>
              </a:p>
              <a:p>
                <a:pPr marL="357536" lvl="0" indent="-357536">
                  <a:buSzPct val="100000"/>
                  <a:buChar char="•"/>
                </a:pPr>
                <a:r>
                  <a:rPr sz="2815">
                    <a:solidFill>
                      <a:srgbClr val="FFFFFF"/>
                    </a:solidFill>
                  </a:rPr>
                  <a:t>Misure cautelari per pericolo di reiterazione</a:t>
                </a:r>
              </a:p>
            </p:txBody>
          </p:sp>
        </p:grpSp>
        <p:sp>
          <p:nvSpPr>
            <p:cNvPr id="104" name="Shape 104"/>
            <p:cNvSpPr/>
            <p:nvPr/>
          </p:nvSpPr>
          <p:spPr>
            <a:xfrm>
              <a:off x="3121334" y="1795466"/>
              <a:ext cx="607813" cy="6078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a:stretch>
                <a:fillRect/>
              </a:stretch>
            </a:blipFill>
            <a:ln w="19050" cap="flat">
              <a:solidFill>
                <a:srgbClr val="D9CCCB">
                  <a:alpha val="90000"/>
                </a:srgbClr>
              </a:solidFill>
              <a:prstDash val="solid"/>
              <a:bevel/>
            </a:ln>
            <a:effectLst/>
          </p:spPr>
          <p:txBody>
            <a:bodyPr wrap="square" lIns="0" tIns="0" rIns="0" bIns="0" numCol="1" anchor="ctr">
              <a:noAutofit/>
            </a:bodyPr>
            <a:lstStyle/>
            <a:p>
              <a:pPr lvl="0"/>
              <a:endParaRPr/>
            </a:p>
          </p:txBody>
        </p:sp>
        <p:grpSp>
          <p:nvGrpSpPr>
            <p:cNvPr id="107" name="Group 107"/>
            <p:cNvGrpSpPr/>
            <p:nvPr/>
          </p:nvGrpSpPr>
          <p:grpSpPr>
            <a:xfrm>
              <a:off x="4928135" y="376240"/>
              <a:ext cx="2479977" cy="5518012"/>
              <a:chOff x="0" y="0"/>
              <a:chExt cx="2479976" cy="5518010"/>
            </a:xfrm>
          </p:grpSpPr>
          <p:sp>
            <p:nvSpPr>
              <p:cNvPr id="105" name="Shape 105"/>
              <p:cNvSpPr/>
              <p:nvPr/>
            </p:nvSpPr>
            <p:spPr>
              <a:xfrm>
                <a:off x="0" y="0"/>
                <a:ext cx="2479977" cy="2653574"/>
              </a:xfrm>
              <a:prstGeom prst="rect">
                <a:avLst/>
              </a:prstGeom>
              <a:solidFill>
                <a:srgbClr val="873624"/>
              </a:solidFill>
              <a:ln w="19050" cap="flat">
                <a:solidFill>
                  <a:srgbClr val="C9C9C9"/>
                </a:solidFill>
                <a:prstDash val="solid"/>
                <a:bevel/>
              </a:ln>
              <a:effectLst/>
            </p:spPr>
            <p:txBody>
              <a:bodyPr wrap="square" lIns="0" tIns="0" rIns="0" bIns="0" numCol="1" anchor="t">
                <a:noAutofit/>
              </a:bodyPr>
              <a:lstStyle/>
              <a:p>
                <a:pPr lvl="0">
                  <a:defRPr sz="2815">
                    <a:solidFill>
                      <a:srgbClr val="FFFFFF"/>
                    </a:solidFill>
                  </a:defRPr>
                </a:pPr>
                <a:endParaRPr/>
              </a:p>
            </p:txBody>
          </p:sp>
          <p:sp>
            <p:nvSpPr>
              <p:cNvPr id="106" name="Shape 106"/>
              <p:cNvSpPr/>
              <p:nvPr/>
            </p:nvSpPr>
            <p:spPr>
              <a:xfrm>
                <a:off x="0" y="0"/>
                <a:ext cx="2479977" cy="55180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2815">
                    <a:solidFill>
                      <a:srgbClr val="FFFFFF"/>
                    </a:solidFill>
                  </a:rPr>
                  <a:t>Artt.  312 e 313 c.p.p. </a:t>
                </a:r>
              </a:p>
              <a:p>
                <a:pPr marL="357536" lvl="0" indent="-357536">
                  <a:buSzPct val="100000"/>
                  <a:buChar char="•"/>
                </a:pPr>
                <a:r>
                  <a:rPr sz="2815">
                    <a:solidFill>
                      <a:srgbClr val="FFFFFF"/>
                    </a:solidFill>
                  </a:rPr>
                  <a:t>Misure di sicurezza provvisorie</a:t>
                </a:r>
              </a:p>
            </p:txBody>
          </p:sp>
        </p:grpSp>
        <p:sp>
          <p:nvSpPr>
            <p:cNvPr id="108" name="Shape 108"/>
            <p:cNvSpPr/>
            <p:nvPr/>
          </p:nvSpPr>
          <p:spPr>
            <a:xfrm>
              <a:off x="6526611" y="-119965"/>
              <a:ext cx="607813" cy="6078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a:stretch>
                <a:fillRect/>
              </a:stretch>
            </a:blipFill>
            <a:ln w="19050" cap="flat">
              <a:solidFill>
                <a:srgbClr val="D9CCCB">
                  <a:alpha val="90000"/>
                </a:srgbClr>
              </a:solidFill>
              <a:prstDash val="solid"/>
              <a:bevel/>
            </a:ln>
            <a:effectLst/>
          </p:spPr>
          <p:txBody>
            <a:bodyPr wrap="square" lIns="0" tIns="0" rIns="0" bIns="0" numCol="1" anchor="ctr">
              <a:noAutofit/>
            </a:bodyPr>
            <a:lstStyle/>
            <a:p>
              <a:pPr lvl="0"/>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4"/>
          <p:cNvGrpSpPr/>
          <p:nvPr/>
        </p:nvGrpSpPr>
        <p:grpSpPr>
          <a:xfrm>
            <a:off x="1202342" y="2017752"/>
            <a:ext cx="7263900" cy="4291694"/>
            <a:chOff x="360736" y="-3832"/>
            <a:chExt cx="7263899" cy="4291693"/>
          </a:xfrm>
        </p:grpSpPr>
        <p:sp>
          <p:nvSpPr>
            <p:cNvPr id="111" name="Shape 111"/>
            <p:cNvSpPr/>
            <p:nvPr/>
          </p:nvSpPr>
          <p:spPr>
            <a:xfrm>
              <a:off x="360736" y="94320"/>
              <a:ext cx="3070491" cy="4193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400"/>
                <a:t>Custodia cautelare  in luogo di cura</a:t>
              </a:r>
            </a:p>
            <a:p>
              <a:pPr marL="177800" lvl="0" indent="-177800">
                <a:buSzPct val="100000"/>
                <a:buChar char="•"/>
              </a:pPr>
              <a:r>
                <a:rPr sz="1400"/>
                <a:t>1. Se la persona da sottoporre a custodia cautelare si trova in stato di infermità di mente che ne esclude o ne diminuisce grandemente la capacità di intendere o di volere, il giudice, in luogo della custodia in carcere, può disporre il ricovero provvisorio in idonea struttura del servizio psichiatrico ospedaliero, adottando i provvedimenti necessari per prevenire il pericolo di fuga. Il ricovero non può essere mantenuto quando risulta che l'imputato non è più infermo di mente.</a:t>
              </a:r>
            </a:p>
            <a:p>
              <a:pPr marL="177800" lvl="0" indent="-177800">
                <a:buSzPct val="100000"/>
                <a:buChar char="•"/>
              </a:pPr>
              <a:endParaRPr sz="1400"/>
            </a:p>
            <a:p>
              <a:pPr marL="177800" lvl="0" indent="-177800">
                <a:buSzPct val="100000"/>
                <a:buChar char="•"/>
              </a:pPr>
              <a:r>
                <a:rPr sz="1400"/>
                <a:t>2. Si applicano le disposizioni dell'articolo 285 commi 2 e 3. </a:t>
              </a:r>
            </a:p>
          </p:txBody>
        </p:sp>
        <p:sp>
          <p:nvSpPr>
            <p:cNvPr id="112" name="Shape 112"/>
            <p:cNvSpPr/>
            <p:nvPr/>
          </p:nvSpPr>
          <p:spPr>
            <a:xfrm>
              <a:off x="3846753" y="897462"/>
              <a:ext cx="698501" cy="698501"/>
            </a:xfrm>
            <a:prstGeom prst="rightArrow">
              <a:avLst>
                <a:gd name="adj1" fmla="val 64000"/>
                <a:gd name="adj2" fmla="val 50000"/>
              </a:avLst>
            </a:prstGeom>
            <a:solidFill>
              <a:srgbClr val="C2ACAA"/>
            </a:solidFill>
            <a:ln w="12700" cap="flat">
              <a:noFill/>
              <a:miter lim="400000"/>
            </a:ln>
            <a:effectLst/>
          </p:spPr>
          <p:txBody>
            <a:bodyPr wrap="square" lIns="0" tIns="0" rIns="0" bIns="0" numCol="1" anchor="ctr">
              <a:noAutofit/>
            </a:bodyPr>
            <a:lstStyle/>
            <a:p>
              <a:pPr lvl="0"/>
              <a:endParaRPr/>
            </a:p>
          </p:txBody>
        </p:sp>
        <p:sp>
          <p:nvSpPr>
            <p:cNvPr id="113" name="Shape 113"/>
            <p:cNvSpPr/>
            <p:nvPr/>
          </p:nvSpPr>
          <p:spPr>
            <a:xfrm>
              <a:off x="4554146" y="-3833"/>
              <a:ext cx="3070490" cy="3825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0"/>
              <a:r>
                <a:rPr sz="1400"/>
                <a:t>Misure di sicurezza provvisorie</a:t>
              </a:r>
            </a:p>
            <a:p>
              <a:pPr marL="177800" lvl="0" indent="-177800">
                <a:buSzPct val="100000"/>
                <a:buChar char="•"/>
              </a:pPr>
              <a:r>
                <a:rPr sz="1400"/>
                <a:t>1. Nei casi previsti dalla legge, l'applicazione provvisoria delle misure di sicurezza è disposta dal giudice, su richiesta del PM, in qualunque stato e grado del procedimento, quando sussistono gravi indizi di commissione del fatto e non ricorrono le condizioni previste dall'art.  273 comma 2.</a:t>
              </a:r>
            </a:p>
            <a:p>
              <a:pPr marL="177800" lvl="0" indent="-177800">
                <a:buSzPct val="100000"/>
                <a:buChar char="•"/>
              </a:pPr>
              <a:r>
                <a:rPr sz="1400"/>
                <a:t>2. Il giudice provvede con ordinanza a norma dell’art. 292, previo accertamento sulla pericolosità sociale dell’imputato (203 c.p.). …</a:t>
              </a:r>
            </a:p>
            <a:p>
              <a:pPr marL="177800" lvl="0" indent="-177800">
                <a:buSzPct val="100000"/>
                <a:buChar char="•"/>
              </a:pPr>
              <a:r>
                <a:rPr sz="1400"/>
                <a:t>3. Salvo quanto previsto dall’art. 299 comma 1, ai fini dell’art. 206 comma 2 c.p., il giudice procede a nuovi accertamenti sulla pericolosità sociale dell’imputato nei termini indicati nell’art. 72.</a:t>
              </a:r>
            </a:p>
          </p:txBody>
        </p:sp>
      </p:grpSp>
      <p:sp>
        <p:nvSpPr>
          <p:cNvPr id="115" name="Shape 115"/>
          <p:cNvSpPr>
            <a:spLocks noGrp="1"/>
          </p:cNvSpPr>
          <p:nvPr>
            <p:ph type="title"/>
          </p:nvPr>
        </p:nvSpPr>
        <p:spPr>
          <a:xfrm>
            <a:off x="688490" y="836712"/>
            <a:ext cx="7756264" cy="792088"/>
          </a:xfrm>
          <a:prstGeom prst="rect">
            <a:avLst/>
          </a:prstGeom>
        </p:spPr>
        <p:txBody>
          <a:bodyPr lIns="0" tIns="0" rIns="0" bIns="0">
            <a:normAutofit/>
          </a:bodyPr>
          <a:lstStyle/>
          <a:p>
            <a:pPr lvl="0" defTabSz="521208">
              <a:defRPr sz="1800">
                <a:solidFill>
                  <a:srgbClr val="000000"/>
                </a:solidFill>
              </a:defRPr>
            </a:pPr>
            <a:r>
              <a:rPr sz="2052">
                <a:solidFill>
                  <a:srgbClr val="895D1D"/>
                </a:solidFill>
              </a:rPr>
              <a:t>In particolare: le misure nei confronti di persone inferme di mente</a:t>
            </a:r>
            <a:br>
              <a:rPr sz="2052">
                <a:solidFill>
                  <a:srgbClr val="895D1D"/>
                </a:solidFill>
              </a:rPr>
            </a:br>
            <a:endParaRPr sz="2052">
              <a:solidFill>
                <a:srgbClr val="895D1D"/>
              </a:solidFill>
            </a:endParaRPr>
          </a:p>
        </p:txBody>
      </p:sp>
      <p:sp>
        <p:nvSpPr>
          <p:cNvPr id="116" name="Shape 116"/>
          <p:cNvSpPr/>
          <p:nvPr/>
        </p:nvSpPr>
        <p:spPr>
          <a:xfrm>
            <a:off x="-73036" y="2258427"/>
            <a:ext cx="1440161"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endParaRPr/>
          </a:p>
          <a:p>
            <a:pPr lvl="0" algn="ctr"/>
            <a:endParaRPr/>
          </a:p>
          <a:p>
            <a:pPr lvl="0" algn="ctr"/>
            <a:r>
              <a:t>Art. 286 c.p.p.</a:t>
            </a:r>
          </a:p>
        </p:txBody>
      </p:sp>
      <p:sp>
        <p:nvSpPr>
          <p:cNvPr id="117" name="Shape 117"/>
          <p:cNvSpPr/>
          <p:nvPr/>
        </p:nvSpPr>
        <p:spPr>
          <a:xfrm>
            <a:off x="128388" y="4596229"/>
            <a:ext cx="1037313" cy="92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stStyle>
          <a:p>
            <a:pPr lvl="0"/>
            <a:r>
              <a:t>Artt. 312- 313 c.p.p.</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idx="1"/>
          </p:nvPr>
        </p:nvSpPr>
        <p:spPr>
          <a:xfrm>
            <a:off x="699246" y="2248347"/>
            <a:ext cx="7745505" cy="4060974"/>
          </a:xfrm>
          <a:prstGeom prst="rect">
            <a:avLst/>
          </a:prstGeom>
        </p:spPr>
        <p:txBody>
          <a:bodyPr/>
          <a:lstStyle/>
          <a:p>
            <a:pPr lvl="0" algn="just">
              <a:lnSpc>
                <a:spcPct val="90000"/>
              </a:lnSpc>
              <a:defRPr sz="1800">
                <a:solidFill>
                  <a:srgbClr val="000000"/>
                </a:solidFill>
              </a:defRPr>
            </a:pPr>
            <a:r>
              <a:rPr sz="2400">
                <a:solidFill>
                  <a:srgbClr val="262626"/>
                </a:solidFill>
              </a:rPr>
              <a:t>La perizia psichiatrica può essere disposta nel corso     del procedimento penale (artt. 70, 202, 508 c.p.p.) per stabilire:</a:t>
            </a:r>
          </a:p>
          <a:p>
            <a:pPr marL="342900" lvl="0" indent="-342900" algn="just">
              <a:lnSpc>
                <a:spcPct val="90000"/>
              </a:lnSpc>
              <a:spcBef>
                <a:spcPts val="400"/>
              </a:spcBef>
              <a:buFontTx/>
              <a:buAutoNum type="arabicPeriod"/>
              <a:defRPr sz="1800">
                <a:solidFill>
                  <a:srgbClr val="000000"/>
                </a:solidFill>
              </a:defRPr>
            </a:pPr>
            <a:r>
              <a:rPr>
                <a:solidFill>
                  <a:srgbClr val="262626"/>
                </a:solidFill>
              </a:rPr>
              <a:t>la capacità di un soggetto accusato di un reato di stare coscientemente in giudizio con eventuale nomina di un curatore sociale (art. 70 c.p.p.);</a:t>
            </a:r>
          </a:p>
          <a:p>
            <a:pPr marL="342900" lvl="0" indent="-342900" algn="just">
              <a:lnSpc>
                <a:spcPct val="90000"/>
              </a:lnSpc>
              <a:spcBef>
                <a:spcPts val="400"/>
              </a:spcBef>
              <a:buFontTx/>
              <a:buAutoNum type="arabicPeriod"/>
              <a:defRPr sz="1800">
                <a:solidFill>
                  <a:srgbClr val="000000"/>
                </a:solidFill>
              </a:defRPr>
            </a:pPr>
            <a:r>
              <a:rPr>
                <a:solidFill>
                  <a:srgbClr val="262626"/>
                </a:solidFill>
              </a:rPr>
              <a:t>La capacità di intendere o di volere del soggetto al momento del fatto (85, 88, 89 c.p.);</a:t>
            </a:r>
          </a:p>
          <a:p>
            <a:pPr marL="342900" lvl="0" indent="-342900" algn="just">
              <a:lnSpc>
                <a:spcPct val="90000"/>
              </a:lnSpc>
              <a:spcBef>
                <a:spcPts val="400"/>
              </a:spcBef>
              <a:buFontTx/>
              <a:buAutoNum type="arabicPeriod"/>
              <a:defRPr sz="1800">
                <a:solidFill>
                  <a:srgbClr val="000000"/>
                </a:solidFill>
              </a:defRPr>
            </a:pPr>
            <a:r>
              <a:rPr>
                <a:solidFill>
                  <a:srgbClr val="262626"/>
                </a:solidFill>
              </a:rPr>
              <a:t>La pericolosità sociale attuale del soggetto (concreta possibilità di commissione di nuovi reati).</a:t>
            </a:r>
          </a:p>
          <a:p>
            <a:pPr lvl="0" algn="just">
              <a:lnSpc>
                <a:spcPct val="90000"/>
              </a:lnSpc>
              <a:defRPr sz="1800">
                <a:solidFill>
                  <a:srgbClr val="000000"/>
                </a:solidFill>
              </a:defRPr>
            </a:pPr>
            <a:r>
              <a:rPr sz="2400">
                <a:solidFill>
                  <a:srgbClr val="262626"/>
                </a:solidFill>
              </a:rPr>
              <a:t>Ciò comporta importanti conseguenze sull’esito del giudizio:</a:t>
            </a:r>
          </a:p>
        </p:txBody>
      </p:sp>
      <p:sp>
        <p:nvSpPr>
          <p:cNvPr id="120" name="Shape 120"/>
          <p:cNvSpPr>
            <a:spLocks noGrp="1"/>
          </p:cNvSpPr>
          <p:nvPr>
            <p:ph type="title"/>
          </p:nvPr>
        </p:nvSpPr>
        <p:spPr>
          <a:xfrm>
            <a:off x="688490" y="570155"/>
            <a:ext cx="7756264" cy="1054251"/>
          </a:xfrm>
          <a:prstGeom prst="rect">
            <a:avLst/>
          </a:prstGeom>
        </p:spPr>
        <p:txBody>
          <a:bodyPr lIns="0" tIns="0" rIns="0" bIns="0">
            <a:normAutofit/>
          </a:bodyPr>
          <a:lstStyle/>
          <a:p>
            <a:pPr lvl="0">
              <a:defRPr sz="1800">
                <a:solidFill>
                  <a:srgbClr val="000000"/>
                </a:solidFill>
              </a:defRPr>
            </a:pPr>
            <a:r>
              <a:rPr sz="5400">
                <a:solidFill>
                  <a:srgbClr val="895D1D"/>
                </a:solidFill>
              </a:rPr>
              <a:t>La perizia psichiatrica</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873624"/>
      </a:accent1>
      <a:accent2>
        <a:srgbClr val="D6862D"/>
      </a:accent2>
      <a:accent3>
        <a:srgbClr val="D0BE40"/>
      </a:accent3>
      <a:accent4>
        <a:srgbClr val="877F6C"/>
      </a:accent4>
      <a:accent5>
        <a:srgbClr val="972109"/>
      </a:accent5>
      <a:accent6>
        <a:srgbClr val="AEB795"/>
      </a:accent6>
      <a:hlink>
        <a:srgbClr val="0000FF"/>
      </a:hlink>
      <a:folHlink>
        <a:srgbClr val="FF00FF"/>
      </a:folHlink>
    </a:clrScheme>
    <a:fontScheme name="Default">
      <a:majorFont>
        <a:latin typeface="Helvetica"/>
        <a:ea typeface="Helvetica"/>
        <a:cs typeface="Helvetica"/>
      </a:majorFont>
      <a:minorFont>
        <a:latin typeface="Avenir"/>
        <a:ea typeface="Avenir"/>
        <a:cs typeface="Aveni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6000"/>
              </a:srgbClr>
            </a:outerShdw>
          </a:effectLst>
        </a:effectStyle>
        <a:effectStyle>
          <a:effectLst>
            <a:outerShdw blurRad="50800" dist="25400" dir="5400000" rotWithShape="0">
              <a:srgbClr val="000000">
                <a:alpha val="46000"/>
              </a:srgbClr>
            </a:outerShdw>
          </a:effectLst>
        </a:effectStyle>
        <a:effectStyle>
          <a:effectLst>
            <a:outerShdw blurRad="38100" dist="12700" dir="5400000" rotWithShape="0">
              <a:srgbClr val="000000">
                <a:alpha val="1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B2B1C"/>
          </a:solidFill>
          <a:prstDash val="solid"/>
          <a:bevel/>
        </a:ln>
        <a:effectLst>
          <a:outerShdw blurRad="50800" dist="25400" dir="5400000" rotWithShape="0">
            <a:srgbClr val="000000">
              <a:alpha val="46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6B2B1C"/>
          </a:solidFill>
          <a:prstDash val="solid"/>
          <a:bevel/>
        </a:ln>
        <a:effectLst>
          <a:outerShdw blurRad="38100" dist="12700" dir="5400000" rotWithShape="0">
            <a:srgbClr val="000000">
              <a:alpha val="1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873624"/>
      </a:accent1>
      <a:accent2>
        <a:srgbClr val="D6862D"/>
      </a:accent2>
      <a:accent3>
        <a:srgbClr val="D0BE40"/>
      </a:accent3>
      <a:accent4>
        <a:srgbClr val="877F6C"/>
      </a:accent4>
      <a:accent5>
        <a:srgbClr val="972109"/>
      </a:accent5>
      <a:accent6>
        <a:srgbClr val="AEB795"/>
      </a:accent6>
      <a:hlink>
        <a:srgbClr val="0000FF"/>
      </a:hlink>
      <a:folHlink>
        <a:srgbClr val="FF00FF"/>
      </a:folHlink>
    </a:clrScheme>
    <a:fontScheme name="Default">
      <a:majorFont>
        <a:latin typeface="Helvetica"/>
        <a:ea typeface="Helvetica"/>
        <a:cs typeface="Helvetica"/>
      </a:majorFont>
      <a:minorFont>
        <a:latin typeface="Avenir"/>
        <a:ea typeface="Avenir"/>
        <a:cs typeface="Aveni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6000"/>
              </a:srgbClr>
            </a:outerShdw>
          </a:effectLst>
        </a:effectStyle>
        <a:effectStyle>
          <a:effectLst>
            <a:outerShdw blurRad="50800" dist="25400" dir="5400000" rotWithShape="0">
              <a:srgbClr val="000000">
                <a:alpha val="46000"/>
              </a:srgbClr>
            </a:outerShdw>
          </a:effectLst>
        </a:effectStyle>
        <a:effectStyle>
          <a:effectLst>
            <a:outerShdw blurRad="38100" dist="12700" dir="5400000" rotWithShape="0">
              <a:srgbClr val="000000">
                <a:alpha val="1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B2B1C"/>
          </a:solidFill>
          <a:prstDash val="solid"/>
          <a:bevel/>
        </a:ln>
        <a:effectLst>
          <a:outerShdw blurRad="50800" dist="25400" dir="5400000" rotWithShape="0">
            <a:srgbClr val="000000">
              <a:alpha val="46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6B2B1C"/>
          </a:solidFill>
          <a:prstDash val="solid"/>
          <a:bevel/>
        </a:ln>
        <a:effectLst>
          <a:outerShdw blurRad="38100" dist="12700" dir="5400000" rotWithShape="0">
            <a:srgbClr val="000000">
              <a:alpha val="1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1436</Words>
  <Application>Microsoft Office PowerPoint</Application>
  <PresentationFormat>Presentazione su schermo (4:3)</PresentationFormat>
  <Paragraphs>185</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Default</vt:lpstr>
      <vt:lpstr>Materiale didattico   Primo seminario  del 31 marzo 2015   la Magistratura di sorveglianza La pericolosità sociale  Le misure di sicurezza Il riesame             Quale alleanza possibile tra Psichiatria e Magistratura</vt:lpstr>
      <vt:lpstr>Pericolosità sociale e reato</vt:lpstr>
      <vt:lpstr>Normativa di riferimento</vt:lpstr>
      <vt:lpstr>La notizia di reato: la denuncia e il referto medico</vt:lpstr>
      <vt:lpstr>Normativa di riferimento</vt:lpstr>
      <vt:lpstr>La pericolosità sociale nel corso del procedimento penale</vt:lpstr>
      <vt:lpstr>Le misure atte a prevenire la pericolosità sociale</vt:lpstr>
      <vt:lpstr>In particolare: le misure nei confronti di persone inferme di mente </vt:lpstr>
      <vt:lpstr>La perizia psichiatrica</vt:lpstr>
      <vt:lpstr>Conseguenze: il sistema binario</vt:lpstr>
      <vt:lpstr>Fase esecutiva ( art. 656 c.p.p.)</vt:lpstr>
      <vt:lpstr>I giudici preposti all’esecuzione della pena</vt:lpstr>
      <vt:lpstr>Le principali misure alternative</vt:lpstr>
      <vt:lpstr>MISURE ALTERNATIVE: I SERVIZI DEL TERRITORIO COINVOLTI</vt:lpstr>
      <vt:lpstr>Pericolosità sociale e misure di sicurezza</vt:lpstr>
      <vt:lpstr>Condannati imputabili</vt:lpstr>
      <vt:lpstr>Condannati imputabili (adulti maggiorenni): le principali misure di sicurezza</vt:lpstr>
      <vt:lpstr>Misure di sicurezza per infermi o semi infermi di mente, socialmente pericolosi</vt:lpstr>
      <vt:lpstr>In particolare: il percorso tipico del passato</vt:lpstr>
      <vt:lpstr>L’infermità psichica sopravvenuta al condannato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Materiale didattico   Primo seminario  del 31 marzo 2015   la Magistratura di sorveglianza La pericolosità sociale  Le misure di sicurezza Il riesame             Quale alleanza possibile tra Psichiatria e Magistratura</dc:title>
  <cp:lastModifiedBy>Grimoldi Luisa</cp:lastModifiedBy>
  <cp:revision>2</cp:revision>
  <dcterms:modified xsi:type="dcterms:W3CDTF">2015-03-30T15:41:05Z</dcterms:modified>
</cp:coreProperties>
</file>